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4" r:id="rId3"/>
    <p:sldId id="275" r:id="rId4"/>
    <p:sldId id="260" r:id="rId5"/>
    <p:sldId id="264" r:id="rId6"/>
    <p:sldId id="259" r:id="rId7"/>
    <p:sldId id="263" r:id="rId8"/>
    <p:sldId id="267" r:id="rId9"/>
    <p:sldId id="261" r:id="rId10"/>
    <p:sldId id="268" r:id="rId11"/>
    <p:sldId id="271" r:id="rId12"/>
    <p:sldId id="269" r:id="rId13"/>
    <p:sldId id="270" r:id="rId14"/>
    <p:sldId id="278" r:id="rId15"/>
    <p:sldId id="288" r:id="rId16"/>
    <p:sldId id="289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1E1C"/>
    <a:srgbClr val="F442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2"/>
    <p:restoredTop sz="86454"/>
  </p:normalViewPr>
  <p:slideViewPr>
    <p:cSldViewPr snapToGrid="0" snapToObjects="1">
      <p:cViewPr>
        <p:scale>
          <a:sx n="95" d="100"/>
          <a:sy n="95" d="100"/>
        </p:scale>
        <p:origin x="1720" y="552"/>
      </p:cViewPr>
      <p:guideLst/>
    </p:cSldViewPr>
  </p:slideViewPr>
  <p:outlineViewPr>
    <p:cViewPr>
      <p:scale>
        <a:sx n="33" d="100"/>
        <a:sy n="33" d="100"/>
      </p:scale>
      <p:origin x="0" y="-8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6BAFE-ABB3-534F-9D75-5D946945A944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D6E45-2204-A949-8FD5-F5944CB49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5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9212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6650" tIns="48325" rIns="96650" bIns="48325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motivate the discussion about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we need an experimentation protocol,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me go over a scenario I’m sure many of you have experienced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at this point, one would like to have..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336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9212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6650" tIns="48325" rIns="96650" bIns="48325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some sense, one would want to have the equivalent of what researchers in experimental sciences have: the lab notebook to document my experiment.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our experiments are mostly code, then one way to look at this is as if we had the source code (of the EXPERIMENT) and a log (the commit log) detailing the evolution of the experiment over time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just putting all the experiment’s artifacts in a version control system doesn’t make an experiment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8748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each of these stages, we</a:t>
            </a:r>
            <a:r>
              <a:rPr lang="en-US" baseline="0" dirty="0" smtClean="0"/>
              <a:t> might need to write, manage, maintain, package code/data/documentation . We might need to also report results in a form of manuscripts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6E45-2204-A949-8FD5-F5944CB493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40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Upfront, at the beginning of the exploration, otherwise is costly</a:t>
            </a:r>
            <a:r>
              <a:rPr lang="en-US" baseline="0" dirty="0" smtClean="0"/>
              <a:t> to do it at the 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6E45-2204-A949-8FD5-F5944CB493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01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6E45-2204-A949-8FD5-F5944CB493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10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6E45-2204-A949-8FD5-F5944CB493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95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6E45-2204-A949-8FD5-F5944CB493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27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Continuous</a:t>
            </a:r>
            <a:r>
              <a:rPr lang="en-US" baseline="0" dirty="0" smtClean="0"/>
              <a:t> validation of experimentation pipelines.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6E45-2204-A949-8FD5-F5944CB493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88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9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6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67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7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4/10/18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88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65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4/10/18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15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6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98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D5F89-ECFA-ED4B-AEFF-131F4D8AEAB2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7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20" Type="http://schemas.openxmlformats.org/officeDocument/2006/relationships/image" Target="../media/image47.tiff"/><Relationship Id="rId21" Type="http://schemas.openxmlformats.org/officeDocument/2006/relationships/image" Target="../media/image48.tiff"/><Relationship Id="rId10" Type="http://schemas.microsoft.com/office/2007/relationships/hdphoto" Target="../media/hdphoto1.wdp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34.png"/><Relationship Id="rId14" Type="http://schemas.openxmlformats.org/officeDocument/2006/relationships/image" Target="../media/image43.tiff"/><Relationship Id="rId15" Type="http://schemas.openxmlformats.org/officeDocument/2006/relationships/image" Target="../media/image19.png"/><Relationship Id="rId16" Type="http://schemas.openxmlformats.org/officeDocument/2006/relationships/image" Target="../media/image16.png"/><Relationship Id="rId17" Type="http://schemas.openxmlformats.org/officeDocument/2006/relationships/image" Target="../media/image44.tiff"/><Relationship Id="rId18" Type="http://schemas.openxmlformats.org/officeDocument/2006/relationships/image" Target="../media/image45.png"/><Relationship Id="rId19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7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tiff"/><Relationship Id="rId5" Type="http://schemas.openxmlformats.org/officeDocument/2006/relationships/image" Target="../media/image52.tiff"/><Relationship Id="rId6" Type="http://schemas.openxmlformats.org/officeDocument/2006/relationships/image" Target="../media/image53.tiff"/><Relationship Id="rId7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4" Type="http://schemas.openxmlformats.org/officeDocument/2006/relationships/image" Target="../media/image56.tiff"/><Relationship Id="rId5" Type="http://schemas.openxmlformats.org/officeDocument/2006/relationships/image" Target="../media/image57.tiff"/><Relationship Id="rId6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tiff"/><Relationship Id="rId8" Type="http://schemas.openxmlformats.org/officeDocument/2006/relationships/image" Target="../media/image67.tiff"/><Relationship Id="rId9" Type="http://schemas.openxmlformats.org/officeDocument/2006/relationships/image" Target="../media/image68.tiff"/><Relationship Id="rId10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28.tiff"/><Relationship Id="rId24" Type="http://schemas.openxmlformats.org/officeDocument/2006/relationships/image" Target="../media/image29.tiff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2584" y="457200"/>
            <a:ext cx="7219500" cy="3563471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Practical Reproducible Evaluation of Computer Systems</a:t>
            </a:r>
            <a:endParaRPr lang="en-US" sz="7200" dirty="0"/>
          </a:p>
        </p:txBody>
      </p:sp>
      <p:pic>
        <p:nvPicPr>
          <p:cNvPr id="5" name="Shape 289" descr="popper_logo.png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881" y="213384"/>
            <a:ext cx="4228703" cy="42530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575425" y="4888696"/>
            <a:ext cx="685886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Ivo Jimenez, Michael </a:t>
            </a:r>
            <a:r>
              <a:rPr lang="en-US" sz="2800" dirty="0" err="1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Sevilla</a:t>
            </a:r>
            <a:r>
              <a:rPr lang="en-US" sz="2800" dirty="0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, Noah Watkins,</a:t>
            </a:r>
          </a:p>
          <a:p>
            <a:pPr algn="ctr"/>
            <a:r>
              <a:rPr lang="en-US" sz="2800" dirty="0" err="1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Sina</a:t>
            </a:r>
            <a:r>
              <a:rPr lang="en-US" sz="2800" dirty="0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 </a:t>
            </a:r>
            <a:r>
              <a:rPr lang="en-US" sz="2800" dirty="0" err="1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Hamedian</a:t>
            </a:r>
            <a:r>
              <a:rPr lang="en-US" sz="2800" dirty="0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, Pete Wilcox, Carlos </a:t>
            </a:r>
            <a:r>
              <a:rPr lang="en-US" sz="2800" dirty="0" err="1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Maltzahn</a:t>
            </a:r>
            <a:r>
              <a:rPr lang="en-US" sz="2800" dirty="0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,</a:t>
            </a:r>
          </a:p>
          <a:p>
            <a:pPr algn="ctr"/>
            <a:r>
              <a:rPr lang="en-US" sz="2800" dirty="0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Jay </a:t>
            </a:r>
            <a:r>
              <a:rPr lang="en-US" sz="2800" dirty="0" err="1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Lofstead</a:t>
            </a:r>
            <a:r>
              <a:rPr lang="en-US" sz="2800" dirty="0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, Kathryn </a:t>
            </a:r>
            <a:r>
              <a:rPr lang="en-US" sz="2800" dirty="0" err="1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Mohror</a:t>
            </a:r>
            <a:r>
              <a:rPr lang="en-US" sz="2800" dirty="0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, Adam Moody,</a:t>
            </a:r>
          </a:p>
          <a:p>
            <a:pPr algn="ctr"/>
            <a:r>
              <a:rPr lang="en-US" sz="2800" dirty="0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Andrea </a:t>
            </a:r>
            <a:r>
              <a:rPr lang="en-US" sz="2800" dirty="0" err="1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Arpaci-Dusseau</a:t>
            </a:r>
            <a:r>
              <a:rPr lang="en-US" sz="2800" dirty="0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, </a:t>
            </a:r>
            <a:r>
              <a:rPr lang="en-US" sz="2800" dirty="0" err="1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Remzi</a:t>
            </a:r>
            <a:r>
              <a:rPr lang="en-US" sz="2800" dirty="0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 </a:t>
            </a:r>
            <a:r>
              <a:rPr lang="en-US" sz="2800" dirty="0" err="1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Arpaci-Dusseau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90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90567" y="103843"/>
            <a:ext cx="3653130" cy="65124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buClr>
                <a:prstClr val="black"/>
              </a:buClr>
              <a:buSzPct val="25000"/>
            </a:pP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mypaper</a:t>
            </a: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/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de-DE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pipelines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</a:t>
            </a:r>
            <a:r>
              <a:rPr lang="de-DE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generate-</a:t>
            </a:r>
            <a:r>
              <a:rPr lang="de-DE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data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README.md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</a:t>
            </a: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   │ 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output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│   ├── exp1.csv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│ 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post.sh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│   └──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view.ipynb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>
              <a:buClr>
                <a:prstClr val="black"/>
              </a:buClr>
              <a:buSzPct val="25000"/>
            </a:pPr>
            <a:r>
              <a:rPr lang="de-DE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├── </a:t>
            </a:r>
            <a:r>
              <a:rPr lang="de-DE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run.sh</a:t>
            </a:r>
            <a:endParaRPr lang="de-DE" b="1" dirty="0" smtClean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├── </a:t>
            </a:r>
            <a:r>
              <a:rPr lang="de-DE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setup.sh</a:t>
            </a:r>
            <a:endParaRPr lang="de-DE" b="1" dirty="0" smtClean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</a:t>
            </a: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   │   ├── </a:t>
            </a:r>
            <a:r>
              <a:rPr lang="de-DE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teardown.sh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└──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validate.sh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</a:t>
            </a:r>
            <a:r>
              <a:rPr lang="de-DE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analysis1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README.md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└── ...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└── </a:t>
            </a:r>
            <a:r>
              <a:rPr lang="de-DE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analysis2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  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README.md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    └── ...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└──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paper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  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build-pdf.sh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  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figures</a:t>
            </a: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/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  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paper.tex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    └──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refs.bib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6715" y="1320939"/>
            <a:ext cx="40342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Common convention to organize the contents of a repo</a:t>
            </a:r>
          </a:p>
        </p:txBody>
      </p:sp>
      <p:pic>
        <p:nvPicPr>
          <p:cNvPr id="7" name="Shape 289" descr="popper_logo.png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8375" y="237470"/>
            <a:ext cx="1681327" cy="1705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153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48318" y="267958"/>
            <a:ext cx="8531253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nsolas"/>
                <a:cs typeface="Consolas"/>
              </a:rPr>
              <a:t>$ </a:t>
            </a:r>
            <a:r>
              <a:rPr lang="en-US" b="1" dirty="0" smtClean="0">
                <a:latin typeface="Consolas"/>
                <a:cs typeface="Consolas"/>
              </a:rPr>
              <a:t>cd my-paper-repo</a:t>
            </a:r>
          </a:p>
          <a:p>
            <a:r>
              <a:rPr lang="en-US" b="1" dirty="0">
                <a:latin typeface="Consolas"/>
                <a:cs typeface="Consolas"/>
              </a:rPr>
              <a:t>$ </a:t>
            </a:r>
            <a:r>
              <a:rPr lang="en-US" b="1" dirty="0" err="1" smtClean="0">
                <a:latin typeface="Consolas"/>
                <a:cs typeface="Consolas"/>
              </a:rPr>
              <a:t>git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b="1" dirty="0" err="1" smtClean="0">
                <a:latin typeface="Consolas"/>
                <a:cs typeface="Consolas"/>
              </a:rPr>
              <a:t>init</a:t>
            </a:r>
            <a:endParaRPr lang="en-US" b="1" dirty="0" smtClean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Initialized empty </a:t>
            </a:r>
            <a:r>
              <a:rPr lang="en-US" dirty="0" err="1">
                <a:latin typeface="Consolas"/>
                <a:cs typeface="Consolas"/>
              </a:rPr>
              <a:t>Git</a:t>
            </a:r>
            <a:r>
              <a:rPr lang="en-US" dirty="0">
                <a:latin typeface="Consolas"/>
                <a:cs typeface="Consolas"/>
              </a:rPr>
              <a:t> repository </a:t>
            </a:r>
            <a:r>
              <a:rPr lang="en-US" dirty="0" smtClean="0">
                <a:latin typeface="Consolas"/>
                <a:cs typeface="Consolas"/>
              </a:rPr>
              <a:t>in my-paper-repo/.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$ popper </a:t>
            </a:r>
            <a:r>
              <a:rPr lang="en-US" b="1" dirty="0" err="1" smtClean="0">
                <a:latin typeface="Consolas"/>
                <a:cs typeface="Consolas"/>
              </a:rPr>
              <a:t>init</a:t>
            </a:r>
            <a:endParaRPr lang="en-US" b="1" dirty="0" smtClean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Initialized popper repository.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$ </a:t>
            </a:r>
            <a:r>
              <a:rPr lang="en-US" b="1" dirty="0">
                <a:latin typeface="Consolas"/>
                <a:cs typeface="Consolas"/>
              </a:rPr>
              <a:t>popper </a:t>
            </a:r>
            <a:r>
              <a:rPr lang="en-US" b="1" dirty="0" smtClean="0">
                <a:latin typeface="Consolas"/>
                <a:cs typeface="Consolas"/>
              </a:rPr>
              <a:t>pipeline </a:t>
            </a:r>
            <a:r>
              <a:rPr lang="en-US" b="1" dirty="0" err="1" smtClean="0">
                <a:latin typeface="Consolas"/>
                <a:cs typeface="Consolas"/>
              </a:rPr>
              <a:t>init</a:t>
            </a:r>
            <a:r>
              <a:rPr lang="en-US" b="1" dirty="0" smtClean="0">
                <a:latin typeface="Consolas"/>
                <a:cs typeface="Consolas"/>
              </a:rPr>
              <a:t> </a:t>
            </a:r>
            <a:r>
              <a:rPr lang="en-US" b="1" dirty="0" err="1" smtClean="0">
                <a:latin typeface="Consolas"/>
                <a:cs typeface="Consolas"/>
              </a:rPr>
              <a:t>mypipeline</a:t>
            </a:r>
            <a:r>
              <a:rPr lang="en-US" b="1" dirty="0" smtClean="0">
                <a:latin typeface="Consolas"/>
                <a:cs typeface="Consolas"/>
              </a:rPr>
              <a:t> --stages=</a:t>
            </a:r>
            <a:r>
              <a:rPr lang="en-US" b="1" dirty="0" err="1" smtClean="0">
                <a:latin typeface="Consolas"/>
                <a:cs typeface="Consolas"/>
              </a:rPr>
              <a:t>prepare,execute,cleanup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-- Initialized </a:t>
            </a:r>
            <a:r>
              <a:rPr lang="en-US" dirty="0">
                <a:latin typeface="Consolas"/>
                <a:cs typeface="Consolas"/>
              </a:rPr>
              <a:t>exp1 </a:t>
            </a:r>
            <a:r>
              <a:rPr lang="en-US" dirty="0" smtClean="0">
                <a:latin typeface="Consolas"/>
                <a:cs typeface="Consolas"/>
              </a:rPr>
              <a:t>pipeline.</a:t>
            </a:r>
          </a:p>
          <a:p>
            <a:endParaRPr lang="en-US" b="1" dirty="0" smtClean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$ ls -l pipelines/</a:t>
            </a:r>
            <a:r>
              <a:rPr lang="en-US" b="1" dirty="0" err="1" smtClean="0">
                <a:latin typeface="Consolas"/>
                <a:cs typeface="Consolas"/>
              </a:rPr>
              <a:t>mypipeline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total 20K</a:t>
            </a: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</a:t>
            </a:r>
            <a:r>
              <a:rPr lang="en-US" dirty="0">
                <a:latin typeface="Consolas"/>
                <a:cs typeface="Consolas"/>
              </a:rPr>
              <a:t>-r----- 1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ivo</a:t>
            </a: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>
                <a:latin typeface="Consolas"/>
                <a:cs typeface="Consolas"/>
              </a:rPr>
              <a:t>8 Apr 29 23:58 </a:t>
            </a:r>
            <a:r>
              <a:rPr lang="en-US" dirty="0" err="1">
                <a:latin typeface="Consolas"/>
                <a:cs typeface="Consolas"/>
              </a:rPr>
              <a:t>README.md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rwxr</a:t>
            </a:r>
            <a:r>
              <a:rPr lang="en-US" dirty="0">
                <a:latin typeface="Consolas"/>
                <a:cs typeface="Consolas"/>
              </a:rPr>
              <a:t>-x--- 1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ivo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210 Apr 29 23:58 </a:t>
            </a:r>
            <a:r>
              <a:rPr lang="en-US" b="1" dirty="0" err="1" smtClean="0">
                <a:solidFill>
                  <a:srgbClr val="568D20"/>
                </a:solidFill>
                <a:latin typeface="Consolas"/>
                <a:cs typeface="Consolas"/>
              </a:rPr>
              <a:t>execute.sh</a:t>
            </a:r>
            <a:endParaRPr lang="en-US" b="1" dirty="0">
              <a:solidFill>
                <a:srgbClr val="568D20"/>
              </a:solidFill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rwxr</a:t>
            </a:r>
            <a:r>
              <a:rPr lang="en-US" dirty="0">
                <a:latin typeface="Consolas"/>
                <a:cs typeface="Consolas"/>
              </a:rPr>
              <a:t>-x--- 1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ivo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206 Apr 29 23:58 </a:t>
            </a:r>
            <a:r>
              <a:rPr lang="en-US" b="1" dirty="0" err="1" smtClean="0">
                <a:solidFill>
                  <a:srgbClr val="568D20"/>
                </a:solidFill>
                <a:latin typeface="Consolas"/>
                <a:cs typeface="Consolas"/>
              </a:rPr>
              <a:t>prepare.sh</a:t>
            </a:r>
            <a:endParaRPr lang="en-US" b="1" dirty="0">
              <a:solidFill>
                <a:srgbClr val="568D20"/>
              </a:solidFill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rwxr</a:t>
            </a:r>
            <a:r>
              <a:rPr lang="en-US" dirty="0">
                <a:latin typeface="Consolas"/>
                <a:cs typeface="Consolas"/>
              </a:rPr>
              <a:t>-x--- 1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ivo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>
                <a:latin typeface="Consolas"/>
                <a:cs typeface="Consolas"/>
              </a:rPr>
              <a:t>61 Apr 29 23:</a:t>
            </a:r>
            <a:r>
              <a:rPr lang="en-US" dirty="0" smtClean="0">
                <a:latin typeface="Consolas"/>
                <a:cs typeface="Consolas"/>
              </a:rPr>
              <a:t>58 </a:t>
            </a:r>
            <a:r>
              <a:rPr lang="en-US" b="1" dirty="0" err="1" smtClean="0">
                <a:solidFill>
                  <a:srgbClr val="568D20"/>
                </a:solidFill>
                <a:latin typeface="Consolas"/>
                <a:cs typeface="Consolas"/>
              </a:rPr>
              <a:t>cleanup.sh</a:t>
            </a:r>
            <a:endParaRPr lang="en-US" b="1" dirty="0">
              <a:latin typeface="Consolas"/>
              <a:cs typeface="Consola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63584" y="3641316"/>
            <a:ext cx="1270000" cy="276087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23333" y="4788640"/>
            <a:ext cx="561327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onsolas"/>
                <a:cs typeface="Consolas"/>
              </a:rPr>
              <a:t>#!/bin/bash</a:t>
            </a:r>
          </a:p>
          <a:p>
            <a:endParaRPr lang="en-US" sz="1600" b="1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# request remote resources</a:t>
            </a:r>
          </a:p>
          <a:p>
            <a:r>
              <a:rPr lang="en-US" sz="1600" dirty="0" smtClean="0">
                <a:latin typeface="Consolas"/>
                <a:cs typeface="Consolas"/>
              </a:rPr>
              <a:t>docker </a:t>
            </a:r>
            <a:r>
              <a:rPr lang="en-US" sz="1600" dirty="0">
                <a:latin typeface="Consolas"/>
                <a:cs typeface="Consolas"/>
              </a:rPr>
              <a:t>run </a:t>
            </a:r>
            <a:r>
              <a:rPr lang="en-US" sz="1600" dirty="0" err="1">
                <a:latin typeface="Consolas"/>
                <a:cs typeface="Consolas"/>
              </a:rPr>
              <a:t>google</a:t>
            </a:r>
            <a:r>
              <a:rPr lang="en-US" sz="1600" dirty="0">
                <a:latin typeface="Consolas"/>
                <a:cs typeface="Consolas"/>
              </a:rPr>
              <a:t>/cloud-</a:t>
            </a:r>
            <a:r>
              <a:rPr lang="en-US" sz="1600" dirty="0" err="1">
                <a:latin typeface="Consolas"/>
                <a:cs typeface="Consolas"/>
              </a:rPr>
              <a:t>sdk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gcloud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 smtClean="0">
                <a:latin typeface="Consolas"/>
                <a:cs typeface="Consolas"/>
              </a:rPr>
              <a:t>init</a:t>
            </a:r>
            <a:endParaRPr lang="en-US" sz="1600" dirty="0" smtClean="0">
              <a:latin typeface="Consolas"/>
              <a:cs typeface="Consolas"/>
            </a:endParaRP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...</a:t>
            </a:r>
          </a:p>
        </p:txBody>
      </p:sp>
      <p:cxnSp>
        <p:nvCxnSpPr>
          <p:cNvPr id="7" name="Shape 381"/>
          <p:cNvCxnSpPr>
            <a:endCxn id="8" idx="1"/>
          </p:cNvCxnSpPr>
          <p:nvPr/>
        </p:nvCxnSpPr>
        <p:spPr>
          <a:xfrm flipV="1">
            <a:off x="7551016" y="3787936"/>
            <a:ext cx="619439" cy="907339"/>
          </a:xfrm>
          <a:prstGeom prst="straightConnector1">
            <a:avLst/>
          </a:prstGeom>
          <a:noFill/>
          <a:ln w="22225" cap="flat" cmpd="sng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8" name="Rectangle 7"/>
          <p:cNvSpPr/>
          <p:nvPr/>
        </p:nvSpPr>
        <p:spPr>
          <a:xfrm>
            <a:off x="8170455" y="3350715"/>
            <a:ext cx="1270000" cy="276087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hape 381"/>
          <p:cNvCxnSpPr/>
          <p:nvPr/>
        </p:nvCxnSpPr>
        <p:spPr>
          <a:xfrm flipV="1">
            <a:off x="7598547" y="3551161"/>
            <a:ext cx="1058166" cy="1375365"/>
          </a:xfrm>
          <a:prstGeom prst="straightConnector1">
            <a:avLst/>
          </a:prstGeom>
          <a:noFill/>
          <a:ln w="22225" cap="flat" cmpd="sng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0" name="Rectangle 9"/>
          <p:cNvSpPr/>
          <p:nvPr/>
        </p:nvSpPr>
        <p:spPr>
          <a:xfrm>
            <a:off x="3875733" y="4941040"/>
            <a:ext cx="561327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onsolas"/>
                <a:cs typeface="Consolas"/>
              </a:rPr>
              <a:t>#!/bin/bash</a:t>
            </a:r>
          </a:p>
          <a:p>
            <a:endParaRPr lang="en-US" sz="1600" b="1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# trigger execution of experiment</a:t>
            </a:r>
          </a:p>
          <a:p>
            <a:r>
              <a:rPr lang="en-US" sz="1600" dirty="0" smtClean="0">
                <a:latin typeface="Consolas"/>
                <a:cs typeface="Consolas"/>
              </a:rPr>
              <a:t>docker run </a:t>
            </a:r>
            <a:r>
              <a:rPr lang="en-US" sz="1600" dirty="0" err="1" smtClean="0">
                <a:latin typeface="Consolas"/>
                <a:cs typeface="Consolas"/>
              </a:rPr>
              <a:t>google</a:t>
            </a:r>
            <a:r>
              <a:rPr lang="en-US" sz="1600" dirty="0" smtClean="0">
                <a:latin typeface="Consolas"/>
                <a:cs typeface="Consolas"/>
              </a:rPr>
              <a:t>/</a:t>
            </a:r>
            <a:r>
              <a:rPr lang="en-US" sz="1600" dirty="0" err="1" smtClean="0">
                <a:latin typeface="Consolas"/>
                <a:cs typeface="Consolas"/>
              </a:rPr>
              <a:t>kubectl</a:t>
            </a:r>
            <a:r>
              <a:rPr lang="en-US" sz="1600" dirty="0" smtClean="0">
                <a:latin typeface="Consolas"/>
                <a:cs typeface="Consolas"/>
              </a:rPr>
              <a:t> run ...</a:t>
            </a: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...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4854" y="1576708"/>
            <a:ext cx="2962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CLI tool</a:t>
            </a:r>
          </a:p>
        </p:txBody>
      </p:sp>
    </p:spTree>
    <p:extLst>
      <p:ext uri="{BB962C8B-B14F-4D97-AF65-F5344CB8AC3E}">
        <p14:creationId xmlns:p14="http://schemas.microsoft.com/office/powerpoint/2010/main" val="48145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8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593342" y="913141"/>
            <a:ext cx="350694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prstClr val="black"/>
              </a:buClr>
              <a:buSzPct val="25000"/>
            </a:pPr>
            <a:r>
              <a:rPr lang="en-US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mypaper</a:t>
            </a:r>
            <a:r>
              <a:rPr lang="en-US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/pipelines/exp1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ansible</a:t>
            </a: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/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ansible.cfg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machines.txt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└──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playbook.yml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docker/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Dockerfile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└──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entrypoint.sh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enos</a:t>
            </a:r>
            <a:r>
              <a:rPr lang="en-US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/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└── </a:t>
            </a:r>
            <a:r>
              <a:rPr lang="en-US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reservation.yml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results/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figure1.png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postprocess.py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└──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visualize.ipynb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run.sh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setup.sh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teardown.sh</a:t>
            </a:r>
            <a:endParaRPr lang="en-US" b="1" dirty="0" smtClean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validate.sh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└──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vars.yml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</p:txBody>
      </p:sp>
      <p:sp>
        <p:nvSpPr>
          <p:cNvPr id="4" name="Cloud 3"/>
          <p:cNvSpPr/>
          <p:nvPr/>
        </p:nvSpPr>
        <p:spPr>
          <a:xfrm>
            <a:off x="675420" y="402984"/>
            <a:ext cx="4251738" cy="1992830"/>
          </a:xfrm>
          <a:prstGeom prst="cloud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5693" y="1220872"/>
            <a:ext cx="397649" cy="413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140" y="1301909"/>
            <a:ext cx="1607864" cy="568492"/>
          </a:xfrm>
          <a:prstGeom prst="rect">
            <a:avLst/>
          </a:prstGeom>
        </p:spPr>
      </p:pic>
      <p:pic>
        <p:nvPicPr>
          <p:cNvPr id="9" name="Shape 247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1994" y="2302135"/>
            <a:ext cx="625047" cy="46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729"/>
          <a:stretch/>
        </p:blipFill>
        <p:spPr>
          <a:xfrm>
            <a:off x="6152468" y="3018123"/>
            <a:ext cx="519842" cy="654256"/>
          </a:xfrm>
          <a:prstGeom prst="rect">
            <a:avLst/>
          </a:prstGeom>
        </p:spPr>
      </p:pic>
      <p:pic>
        <p:nvPicPr>
          <p:cNvPr id="11" name="Shape 199" descr="Image result for icon laptop user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290" y="2969312"/>
            <a:ext cx="1041150" cy="875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hape 381"/>
          <p:cNvCxnSpPr/>
          <p:nvPr/>
        </p:nvCxnSpPr>
        <p:spPr>
          <a:xfrm flipV="1">
            <a:off x="2402314" y="897034"/>
            <a:ext cx="722487" cy="332024"/>
          </a:xfrm>
          <a:prstGeom prst="straightConnector1">
            <a:avLst/>
          </a:prstGeom>
          <a:noFill/>
          <a:ln w="22225" cap="flat" cmpd="sng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</p:spPr>
      </p:cxnSp>
      <p:pic>
        <p:nvPicPr>
          <p:cNvPr id="13" name="Shape 383" descr="Image result for docker registry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7445" y="536841"/>
            <a:ext cx="797400" cy="78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hape 381"/>
          <p:cNvCxnSpPr/>
          <p:nvPr/>
        </p:nvCxnSpPr>
        <p:spPr>
          <a:xfrm>
            <a:off x="2088984" y="1807129"/>
            <a:ext cx="1071306" cy="1044395"/>
          </a:xfrm>
          <a:prstGeom prst="straightConnector1">
            <a:avLst/>
          </a:prstGeom>
          <a:noFill/>
          <a:ln w="22225" cap="flat" cmpd="sng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5" name="Rectangle 14"/>
          <p:cNvSpPr/>
          <p:nvPr/>
        </p:nvSpPr>
        <p:spPr>
          <a:xfrm>
            <a:off x="7137784" y="5055432"/>
            <a:ext cx="1270000" cy="276087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37784" y="4779345"/>
            <a:ext cx="1270000" cy="276087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screen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959" y="789880"/>
            <a:ext cx="878355" cy="87835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359041" y="4349945"/>
            <a:ext cx="323861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>
                <a:latin typeface="Consolas"/>
                <a:cs typeface="Consolas"/>
              </a:rPr>
              <a:t>provider:</a:t>
            </a:r>
          </a:p>
          <a:p>
            <a:r>
              <a:rPr lang="en-US" sz="1200" b="1" dirty="0">
                <a:latin typeface="Consolas"/>
                <a:cs typeface="Consolas"/>
              </a:rPr>
              <a:t>  type: </a:t>
            </a:r>
            <a:r>
              <a:rPr lang="en-US" sz="1200" b="1" dirty="0" err="1">
                <a:latin typeface="Consolas"/>
                <a:cs typeface="Consolas"/>
              </a:rPr>
              <a:t>chameleonbaremetal</a:t>
            </a:r>
            <a:endParaRPr lang="en-US" sz="1200" b="1" dirty="0">
              <a:latin typeface="Consolas"/>
              <a:cs typeface="Consolas"/>
            </a:endParaRPr>
          </a:p>
          <a:p>
            <a:r>
              <a:rPr lang="en-US" sz="1200" b="1" dirty="0">
                <a:latin typeface="Consolas"/>
                <a:cs typeface="Consolas"/>
              </a:rPr>
              <a:t>  </a:t>
            </a:r>
            <a:r>
              <a:rPr lang="en-US" sz="1200" b="1" dirty="0" err="1">
                <a:latin typeface="Consolas"/>
                <a:cs typeface="Consolas"/>
              </a:rPr>
              <a:t>image_name</a:t>
            </a:r>
            <a:r>
              <a:rPr lang="en-US" sz="1200" b="1" dirty="0">
                <a:latin typeface="Consolas"/>
                <a:cs typeface="Consolas"/>
              </a:rPr>
              <a:t>: CC-Ubuntu14.04-Docker</a:t>
            </a:r>
          </a:p>
          <a:p>
            <a:r>
              <a:rPr lang="en-US" sz="1200" b="1" dirty="0">
                <a:latin typeface="Consolas"/>
                <a:cs typeface="Consolas"/>
              </a:rPr>
              <a:t>  subnet: {name: shared-subnet1}</a:t>
            </a:r>
          </a:p>
          <a:p>
            <a:r>
              <a:rPr lang="en-US" sz="1200" b="1" dirty="0">
                <a:latin typeface="Consolas"/>
                <a:cs typeface="Consolas"/>
              </a:rPr>
              <a:t>  </a:t>
            </a:r>
            <a:r>
              <a:rPr lang="en-US" sz="1200" b="1" dirty="0" err="1">
                <a:latin typeface="Consolas"/>
                <a:cs typeface="Consolas"/>
              </a:rPr>
              <a:t>walltime</a:t>
            </a:r>
            <a:r>
              <a:rPr lang="en-US" sz="1200" b="1" dirty="0">
                <a:latin typeface="Consolas"/>
                <a:cs typeface="Consolas"/>
              </a:rPr>
              <a:t>: '00:30:00'</a:t>
            </a:r>
          </a:p>
          <a:p>
            <a:r>
              <a:rPr lang="en-US" sz="1200" b="1" dirty="0">
                <a:latin typeface="Consolas"/>
                <a:cs typeface="Consolas"/>
              </a:rPr>
              <a:t>resources:</a:t>
            </a:r>
          </a:p>
          <a:p>
            <a:r>
              <a:rPr lang="en-US" sz="1200" b="1" dirty="0">
                <a:latin typeface="Consolas"/>
                <a:cs typeface="Consolas"/>
              </a:rPr>
              <a:t>  storage:</a:t>
            </a:r>
          </a:p>
          <a:p>
            <a:r>
              <a:rPr lang="en-US" sz="1200" b="1" dirty="0">
                <a:latin typeface="Consolas"/>
                <a:cs typeface="Consolas"/>
              </a:rPr>
              <a:t>    compute: </a:t>
            </a:r>
            <a:r>
              <a:rPr lang="en-US" sz="1200" b="1" dirty="0" smtClean="0">
                <a:latin typeface="Consolas"/>
                <a:cs typeface="Consolas"/>
              </a:rPr>
              <a:t>10</a:t>
            </a:r>
            <a:endParaRPr lang="en-US" sz="1200" b="1" dirty="0">
              <a:latin typeface="Consolas"/>
              <a:cs typeface="Consola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936843" y="4349945"/>
            <a:ext cx="3810133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nsolas"/>
                <a:cs typeface="Consolas"/>
              </a:rPr>
              <a:t>docker</a:t>
            </a:r>
            <a:r>
              <a:rPr lang="en-US" sz="1200" b="1" dirty="0">
                <a:latin typeface="Consolas"/>
                <a:cs typeface="Consolas"/>
              </a:rPr>
              <a:t> run --</a:t>
            </a:r>
            <a:r>
              <a:rPr lang="en-US" sz="1200" b="1" dirty="0" err="1">
                <a:latin typeface="Consolas"/>
                <a:cs typeface="Consolas"/>
              </a:rPr>
              <a:t>rm</a:t>
            </a:r>
            <a:r>
              <a:rPr lang="en-US" sz="1200" b="1" dirty="0">
                <a:latin typeface="Consolas"/>
                <a:cs typeface="Consolas"/>
              </a:rPr>
              <a:t>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OS_AUTH_URL=$OS_AUTH_URL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OS_TENANT_ID=$OS_TENANT_ID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OS_TENANT_NAME=$OS_TENANT_NAME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OS_PROJECT_NAME=$OS_PROJECT_NAME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OS_USERNAME=$OS_USERNAME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OS_PASSWORD=$OS_PASSWORD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OS_KEYNAME=$OS_KEYNAME \</a:t>
            </a:r>
          </a:p>
          <a:p>
            <a:r>
              <a:rPr lang="en-US" sz="1200" b="1" dirty="0">
                <a:latin typeface="Consolas"/>
                <a:cs typeface="Consolas"/>
              </a:rPr>
              <a:t>  -v `</a:t>
            </a:r>
            <a:r>
              <a:rPr lang="en-US" sz="1200" b="1" dirty="0" err="1">
                <a:latin typeface="Consolas"/>
                <a:cs typeface="Consolas"/>
              </a:rPr>
              <a:t>pwd</a:t>
            </a:r>
            <a:r>
              <a:rPr lang="en-US" sz="1200" b="1" dirty="0">
                <a:latin typeface="Consolas"/>
                <a:cs typeface="Consolas"/>
              </a:rPr>
              <a:t>`/</a:t>
            </a:r>
            <a:r>
              <a:rPr lang="en-US" sz="1200" b="1" dirty="0" err="1">
                <a:latin typeface="Consolas"/>
                <a:cs typeface="Consolas"/>
              </a:rPr>
              <a:t>enos</a:t>
            </a:r>
            <a:r>
              <a:rPr lang="en-US" sz="1200" b="1" dirty="0">
                <a:latin typeface="Consolas"/>
                <a:cs typeface="Consolas"/>
              </a:rPr>
              <a:t>:/</a:t>
            </a:r>
            <a:r>
              <a:rPr lang="en-US" sz="1200" b="1" dirty="0" err="1">
                <a:latin typeface="Consolas"/>
                <a:cs typeface="Consolas"/>
              </a:rPr>
              <a:t>enos</a:t>
            </a:r>
            <a:r>
              <a:rPr lang="en-US" sz="1200" b="1" dirty="0">
                <a:latin typeface="Consolas"/>
                <a:cs typeface="Consolas"/>
              </a:rPr>
              <a:t> \</a:t>
            </a:r>
          </a:p>
          <a:p>
            <a:r>
              <a:rPr lang="en-US" sz="1200" b="1" dirty="0">
                <a:latin typeface="Consolas"/>
                <a:cs typeface="Consolas"/>
              </a:rPr>
              <a:t>  --</a:t>
            </a:r>
            <a:r>
              <a:rPr lang="en-US" sz="1200" b="1" dirty="0" err="1">
                <a:latin typeface="Consolas"/>
                <a:cs typeface="Consolas"/>
              </a:rPr>
              <a:t>workdir</a:t>
            </a:r>
            <a:r>
              <a:rPr lang="en-US" sz="1200" b="1" dirty="0">
                <a:latin typeface="Consolas"/>
                <a:cs typeface="Consolas"/>
              </a:rPr>
              <a:t>=/</a:t>
            </a:r>
            <a:r>
              <a:rPr lang="en-US" sz="1200" b="1" dirty="0" err="1">
                <a:latin typeface="Consolas"/>
                <a:cs typeface="Consolas"/>
              </a:rPr>
              <a:t>enos</a:t>
            </a:r>
            <a:r>
              <a:rPr lang="en-US" sz="1200" b="1" dirty="0">
                <a:latin typeface="Consolas"/>
                <a:cs typeface="Consolas"/>
              </a:rPr>
              <a:t> \</a:t>
            </a:r>
          </a:p>
          <a:p>
            <a:r>
              <a:rPr lang="en-US" sz="1200" b="1" dirty="0">
                <a:latin typeface="Consolas"/>
                <a:cs typeface="Consolas"/>
              </a:rPr>
              <a:t>  </a:t>
            </a:r>
            <a:r>
              <a:rPr lang="en-US" sz="1200" b="1" dirty="0" err="1">
                <a:latin typeface="Consolas"/>
                <a:cs typeface="Consolas"/>
              </a:rPr>
              <a:t>ivotron</a:t>
            </a:r>
            <a:r>
              <a:rPr lang="en-US" sz="1200" b="1" dirty="0">
                <a:latin typeface="Consolas"/>
                <a:cs typeface="Consolas"/>
              </a:rPr>
              <a:t>/enos:2.3.0 up</a:t>
            </a:r>
          </a:p>
          <a:p>
            <a:endParaRPr lang="en-US" sz="1200" b="1" dirty="0">
              <a:latin typeface="Consolas"/>
              <a:cs typeface="Consolas"/>
            </a:endParaRPr>
          </a:p>
        </p:txBody>
      </p:sp>
      <p:pic>
        <p:nvPicPr>
          <p:cNvPr id="24" name="Shape 229" descr="popperci_workflow.png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4928" y="3036433"/>
            <a:ext cx="833400" cy="7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32"/>
          <p:cNvPicPr preferRelativeResize="0"/>
          <p:nvPr/>
        </p:nvPicPr>
        <p:blipFill rotWithShape="1"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9849" y="3985660"/>
            <a:ext cx="1769551" cy="878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6" name="Shape 233"/>
          <p:cNvCxnSpPr/>
          <p:nvPr/>
        </p:nvCxnSpPr>
        <p:spPr>
          <a:xfrm rot="10800000" flipH="1">
            <a:off x="2789399" y="3844360"/>
            <a:ext cx="564900" cy="5805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lg" len="lg"/>
            <a:tailEnd type="none" w="med" len="med"/>
          </a:ln>
        </p:spPr>
      </p:cxnSp>
      <p:sp>
        <p:nvSpPr>
          <p:cNvPr id="27" name="Rectangle 26"/>
          <p:cNvSpPr/>
          <p:nvPr/>
        </p:nvSpPr>
        <p:spPr>
          <a:xfrm>
            <a:off x="7156692" y="5631512"/>
            <a:ext cx="1530107" cy="288093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Shape 289" descr="popper_logo.png"/>
          <p:cNvPicPr preferRelativeResize="0"/>
          <p:nvPr/>
        </p:nvPicPr>
        <p:blipFill rotWithShape="1"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8375" y="237470"/>
            <a:ext cx="1681327" cy="1705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48" y="3226721"/>
            <a:ext cx="758939" cy="758939"/>
          </a:xfrm>
          <a:prstGeom prst="rect">
            <a:avLst/>
          </a:prstGeom>
        </p:spPr>
      </p:pic>
      <p:pic>
        <p:nvPicPr>
          <p:cNvPr id="23" name="Shape 274"/>
          <p:cNvPicPr preferRelativeResize="0"/>
          <p:nvPr/>
        </p:nvPicPr>
        <p:blipFill rotWithShape="1">
          <a:blip r:embed="rId1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8058" y="3156680"/>
            <a:ext cx="469910" cy="431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271"/>
          <p:cNvPicPr preferRelativeResize="0"/>
          <p:nvPr/>
        </p:nvPicPr>
        <p:blipFill rotWithShape="1">
          <a:blip r:embed="rId1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7730" y="2302135"/>
            <a:ext cx="603287" cy="54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555" y="2291937"/>
            <a:ext cx="561353" cy="561353"/>
          </a:xfrm>
          <a:prstGeom prst="rect">
            <a:avLst/>
          </a:prstGeom>
        </p:spPr>
      </p:pic>
      <p:pic>
        <p:nvPicPr>
          <p:cNvPr id="30" name="Shape 99"/>
          <p:cNvPicPr preferRelativeResize="0"/>
          <p:nvPr/>
        </p:nvPicPr>
        <p:blipFill>
          <a:blip r:embed="rId1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03" y="3259028"/>
            <a:ext cx="645634" cy="63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770" y="1148905"/>
            <a:ext cx="558328" cy="5583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039" y="3274776"/>
            <a:ext cx="1073855" cy="66282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786" y="1149705"/>
            <a:ext cx="584920" cy="58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7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15" grpId="0" animBg="1"/>
      <p:bldP spid="15" grpId="1" animBg="1"/>
      <p:bldP spid="16" grpId="0" animBg="1"/>
      <p:bldP spid="16" grpId="1" animBg="1"/>
      <p:bldP spid="21" grpId="0" animBg="1"/>
      <p:bldP spid="21" grpId="1" animBg="1"/>
      <p:bldP spid="22" grpId="0" animBg="1"/>
      <p:bldP spid="22" grpId="1" animBg="1"/>
      <p:bldP spid="27" grpId="0" animBg="1"/>
      <p:bldP spid="2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7774" y="966467"/>
            <a:ext cx="4421067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nsolas"/>
                <a:cs typeface="Consolas"/>
              </a:rPr>
              <a:t>$ popper </a:t>
            </a:r>
            <a:r>
              <a:rPr lang="en-US" b="1" dirty="0" smtClean="0">
                <a:latin typeface="Consolas"/>
                <a:cs typeface="Consolas"/>
              </a:rPr>
              <a:t>run exp1</a:t>
            </a:r>
            <a:endParaRPr lang="en-US" b="1" dirty="0">
              <a:latin typeface="Consolas"/>
              <a:cs typeface="Consolas"/>
            </a:endParaRPr>
          </a:p>
          <a:p>
            <a:endParaRPr lang="en-US" b="1" dirty="0" smtClean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Popper run started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Stage: </a:t>
            </a:r>
            <a:r>
              <a:rPr lang="en-US" b="1" dirty="0" err="1" smtClean="0">
                <a:latin typeface="Consolas"/>
                <a:cs typeface="Consolas"/>
              </a:rPr>
              <a:t>setup.sh</a:t>
            </a:r>
            <a:r>
              <a:rPr lang="en-US" b="1" dirty="0" smtClean="0">
                <a:latin typeface="Consolas"/>
                <a:cs typeface="Consolas"/>
              </a:rPr>
              <a:t> .....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Stage: </a:t>
            </a:r>
            <a:r>
              <a:rPr lang="en-US" b="1" dirty="0" err="1">
                <a:latin typeface="Consolas"/>
                <a:cs typeface="Consolas"/>
              </a:rPr>
              <a:t>run.sh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................</a:t>
            </a:r>
          </a:p>
          <a:p>
            <a:r>
              <a:rPr lang="en-US" b="1" dirty="0" smtClean="0">
                <a:latin typeface="Consolas"/>
                <a:cs typeface="Consolas"/>
              </a:rPr>
              <a:t>Stage: </a:t>
            </a:r>
            <a:r>
              <a:rPr lang="en-US" b="1" dirty="0" err="1" smtClean="0">
                <a:latin typeface="Consolas"/>
                <a:cs typeface="Consolas"/>
              </a:rPr>
              <a:t>validate.sh</a:t>
            </a:r>
            <a:r>
              <a:rPr lang="en-US" b="1" dirty="0" smtClean="0">
                <a:latin typeface="Consolas"/>
                <a:cs typeface="Consolas"/>
              </a:rPr>
              <a:t> .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Stage</a:t>
            </a:r>
            <a:r>
              <a:rPr lang="en-US" b="1" dirty="0">
                <a:latin typeface="Consolas"/>
                <a:cs typeface="Consolas"/>
              </a:rPr>
              <a:t>: </a:t>
            </a:r>
            <a:r>
              <a:rPr lang="en-US" b="1" dirty="0" err="1">
                <a:latin typeface="Consolas"/>
                <a:cs typeface="Consolas"/>
              </a:rPr>
              <a:t>teardown.sh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...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Popper run finished</a:t>
            </a:r>
            <a:endParaRPr lang="en-US" b="1" dirty="0">
              <a:latin typeface="Consolas"/>
              <a:cs typeface="Consolas"/>
            </a:endParaRPr>
          </a:p>
          <a:p>
            <a:endParaRPr lang="en-US" b="1" dirty="0" smtClean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Status</a:t>
            </a:r>
            <a:r>
              <a:rPr lang="en-US" b="1" dirty="0">
                <a:latin typeface="Consolas"/>
                <a:cs typeface="Consolas"/>
              </a:rPr>
              <a:t>: </a:t>
            </a:r>
            <a:r>
              <a:rPr lang="en-US" b="1" dirty="0" smtClean="0">
                <a:latin typeface="Consolas"/>
                <a:cs typeface="Consolas"/>
              </a:rPr>
              <a:t>OK</a:t>
            </a:r>
            <a:endParaRPr lang="en-US" b="1" dirty="0">
              <a:latin typeface="Consolas"/>
              <a:cs typeface="Consolas"/>
            </a:endParaRPr>
          </a:p>
        </p:txBody>
      </p:sp>
      <p:pic>
        <p:nvPicPr>
          <p:cNvPr id="6" name="Shape 229" descr="popperci_workflow.png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0304" y="2268300"/>
            <a:ext cx="1220756" cy="10769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97773" y="2638671"/>
            <a:ext cx="2742967" cy="336177"/>
          </a:xfrm>
          <a:prstGeom prst="rect">
            <a:avLst/>
          </a:prstGeom>
          <a:noFill/>
          <a:ln w="38100">
            <a:solidFill>
              <a:srgbClr val="F41E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4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Codified Validations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8237" y="1900038"/>
            <a:ext cx="120681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PT Sans"/>
                <a:cs typeface="PT Sans"/>
              </a:rPr>
              <a:t>- Log file</a:t>
            </a:r>
          </a:p>
          <a:p>
            <a:r>
              <a:rPr lang="en-US" dirty="0">
                <a:latin typeface="PT Sans"/>
                <a:cs typeface="PT Sans"/>
              </a:rPr>
              <a:t>- CSV</a:t>
            </a:r>
          </a:p>
          <a:p>
            <a:r>
              <a:rPr lang="en-US" dirty="0">
                <a:latin typeface="PT Sans"/>
                <a:cs typeface="PT Sans"/>
              </a:rPr>
              <a:t>- </a:t>
            </a:r>
            <a:r>
              <a:rPr lang="en-US" dirty="0" smtClean="0">
                <a:latin typeface="PT Sans"/>
                <a:cs typeface="PT Sans"/>
              </a:rPr>
              <a:t>DB Table</a:t>
            </a:r>
            <a:endParaRPr lang="en-US" dirty="0">
              <a:latin typeface="PT Sans"/>
              <a:cs typeface="PT Sans"/>
            </a:endParaRPr>
          </a:p>
          <a:p>
            <a:r>
              <a:rPr lang="en-US" dirty="0" smtClean="0">
                <a:latin typeface="PT Sans"/>
                <a:cs typeface="PT Sans"/>
              </a:rPr>
              <a:t>- TSDB</a:t>
            </a:r>
            <a:endParaRPr lang="en-US" dirty="0">
              <a:latin typeface="PT Sans"/>
              <a:cs typeface="PT Sans"/>
            </a:endParaRPr>
          </a:p>
          <a:p>
            <a:r>
              <a:rPr lang="en-US" dirty="0" smtClean="0">
                <a:latin typeface="PT Sans"/>
                <a:cs typeface="PT Sans"/>
              </a:rPr>
              <a:t>- ...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8447" y="1845108"/>
            <a:ext cx="4713683" cy="78996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endParaRPr lang="pl-PL" sz="1100" b="1" baseline="30000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r>
              <a:rPr lang="pl-PL" sz="2800" b="1" baseline="30000" dirty="0" err="1" smtClean="0">
                <a:solidFill>
                  <a:srgbClr val="4F81BD"/>
                </a:solidFill>
                <a:latin typeface="Consolas"/>
                <a:cs typeface="Consolas"/>
              </a:rPr>
              <a:t>expect</a:t>
            </a:r>
            <a:endParaRPr lang="pl-PL" sz="2800" b="1" baseline="30000" dirty="0">
              <a:solidFill>
                <a:srgbClr val="4F81BD"/>
              </a:solidFill>
              <a:latin typeface="Consolas"/>
              <a:cs typeface="Consolas"/>
            </a:endParaRPr>
          </a:p>
          <a:p>
            <a:r>
              <a:rPr lang="pl-PL" sz="2800" b="1" baseline="30000" dirty="0">
                <a:latin typeface="Consolas"/>
                <a:cs typeface="Consolas"/>
              </a:rPr>
              <a:t>  </a:t>
            </a:r>
            <a:r>
              <a:rPr lang="pl-PL" sz="2800" b="1" baseline="30000" dirty="0" err="1" smtClean="0">
                <a:latin typeface="Consolas"/>
                <a:cs typeface="Consolas"/>
              </a:rPr>
              <a:t>linear</a:t>
            </a:r>
            <a:r>
              <a:rPr lang="pl-PL" sz="2800" b="1" baseline="30000" dirty="0" smtClean="0">
                <a:latin typeface="Consolas"/>
                <a:cs typeface="Consolas"/>
              </a:rPr>
              <a:t>(</a:t>
            </a:r>
            <a:r>
              <a:rPr lang="pl-PL" sz="2800" b="1" baseline="30000" dirty="0" err="1" smtClean="0">
                <a:latin typeface="Consolas"/>
                <a:cs typeface="Consolas"/>
              </a:rPr>
              <a:t>num_nodes</a:t>
            </a:r>
            <a:r>
              <a:rPr lang="pl-PL" sz="2800" b="1" baseline="30000" dirty="0" smtClean="0">
                <a:latin typeface="Consolas"/>
                <a:cs typeface="Consolas"/>
              </a:rPr>
              <a:t>, </a:t>
            </a:r>
            <a:r>
              <a:rPr lang="pl-PL" sz="2800" b="1" baseline="30000" dirty="0" err="1" smtClean="0">
                <a:latin typeface="Consolas"/>
                <a:cs typeface="Consolas"/>
              </a:rPr>
              <a:t>throughput</a:t>
            </a:r>
            <a:r>
              <a:rPr lang="pl-PL" sz="2800" b="1" baseline="30000" dirty="0" smtClean="0">
                <a:latin typeface="Consolas"/>
                <a:cs typeface="Consolas"/>
              </a:rPr>
              <a:t>)</a:t>
            </a:r>
            <a:endParaRPr lang="pl-PL" sz="2800" b="1" baseline="30000" dirty="0">
              <a:latin typeface="Consolas"/>
              <a:cs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28447" y="2862670"/>
            <a:ext cx="4713683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sz="1100" b="1" baseline="30000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r>
              <a:rPr lang="en-US" sz="2800" b="1" baseline="30000" dirty="0" smtClean="0">
                <a:solidFill>
                  <a:srgbClr val="4F81BD"/>
                </a:solidFill>
                <a:latin typeface="Consolas"/>
                <a:cs typeface="Consolas"/>
              </a:rPr>
              <a:t>when</a:t>
            </a:r>
            <a:endParaRPr lang="en-US" sz="2800" b="1" baseline="30000" dirty="0">
              <a:latin typeface="Consolas"/>
              <a:cs typeface="Consolas"/>
            </a:endParaRPr>
          </a:p>
          <a:p>
            <a:r>
              <a:rPr lang="en-US" sz="2800" b="1" baseline="30000" dirty="0">
                <a:latin typeface="Consolas"/>
                <a:cs typeface="Consolas"/>
              </a:rPr>
              <a:t>  </a:t>
            </a:r>
            <a:r>
              <a:rPr lang="pl-PL" sz="2800" b="1" baseline="30000" dirty="0">
                <a:solidFill>
                  <a:srgbClr val="4F81BD"/>
                </a:solidFill>
                <a:latin typeface="Consolas"/>
                <a:cs typeface="Consolas"/>
              </a:rPr>
              <a:t>not </a:t>
            </a:r>
            <a:r>
              <a:rPr lang="pl-PL" sz="2800" b="1" baseline="30000" dirty="0" err="1" smtClean="0">
                <a:latin typeface="Consolas"/>
                <a:cs typeface="Consolas"/>
              </a:rPr>
              <a:t>net_saturated</a:t>
            </a:r>
            <a:endParaRPr lang="en-US" sz="2800" b="1" baseline="-25000" dirty="0" smtClean="0">
              <a:latin typeface="Consolas"/>
              <a:cs typeface="Consolas"/>
            </a:endParaRPr>
          </a:p>
          <a:p>
            <a:r>
              <a:rPr lang="pl-PL" sz="2800" b="1" baseline="30000" dirty="0" err="1" smtClean="0">
                <a:solidFill>
                  <a:srgbClr val="4F81BD"/>
                </a:solidFill>
                <a:latin typeface="Consolas"/>
                <a:cs typeface="Consolas"/>
              </a:rPr>
              <a:t>expect</a:t>
            </a:r>
            <a:endParaRPr lang="pl-PL" sz="2800" b="1" baseline="30000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r>
              <a:rPr lang="pl-PL" sz="2800" b="1" baseline="30000" dirty="0" smtClean="0">
                <a:latin typeface="Consolas"/>
                <a:cs typeface="Consolas"/>
              </a:rPr>
              <a:t>  </a:t>
            </a:r>
            <a:r>
              <a:rPr lang="pl-PL" sz="2800" b="1" baseline="30000" dirty="0" err="1" smtClean="0">
                <a:latin typeface="Consolas"/>
                <a:cs typeface="Consolas"/>
              </a:rPr>
              <a:t>throughput</a:t>
            </a:r>
            <a:r>
              <a:rPr lang="pl-PL" sz="2800" b="1" baseline="30000" dirty="0" smtClean="0">
                <a:latin typeface="Consolas"/>
                <a:cs typeface="Consolas"/>
              </a:rPr>
              <a:t> </a:t>
            </a:r>
            <a:r>
              <a:rPr lang="pl-PL" sz="2800" b="1" baseline="30000" dirty="0" smtClean="0">
                <a:solidFill>
                  <a:srgbClr val="4F81BD"/>
                </a:solidFill>
                <a:latin typeface="Consolas"/>
                <a:cs typeface="Consolas"/>
              </a:rPr>
              <a:t>&gt;</a:t>
            </a:r>
            <a:r>
              <a:rPr lang="pl-PL" sz="2800" b="1" baseline="30000" dirty="0">
                <a:solidFill>
                  <a:srgbClr val="4F81BD"/>
                </a:solidFill>
                <a:latin typeface="Consolas"/>
                <a:cs typeface="Consolas"/>
              </a:rPr>
              <a:t>=</a:t>
            </a:r>
            <a:r>
              <a:rPr lang="pl-PL" sz="2800" b="1" baseline="30000" dirty="0">
                <a:solidFill>
                  <a:srgbClr val="248AEA"/>
                </a:solidFill>
                <a:latin typeface="Consolas"/>
                <a:cs typeface="Consolas"/>
              </a:rPr>
              <a:t> </a:t>
            </a:r>
            <a:r>
              <a:rPr lang="pl-PL" sz="2800" b="1" baseline="30000" dirty="0">
                <a:latin typeface="Consolas"/>
                <a:cs typeface="Consolas"/>
              </a:rPr>
              <a:t>(</a:t>
            </a:r>
            <a:r>
              <a:rPr lang="pl-PL" sz="2800" b="1" baseline="30000" dirty="0" err="1" smtClean="0">
                <a:latin typeface="Consolas"/>
                <a:cs typeface="Consolas"/>
              </a:rPr>
              <a:t>raw_bw</a:t>
            </a:r>
            <a:r>
              <a:rPr lang="pl-PL" sz="2800" b="1" baseline="30000" dirty="0" smtClean="0">
                <a:latin typeface="Consolas"/>
                <a:cs typeface="Consolas"/>
              </a:rPr>
              <a:t> </a:t>
            </a:r>
            <a:r>
              <a:rPr lang="pl-PL" sz="2800" b="1" baseline="30000" dirty="0">
                <a:solidFill>
                  <a:srgbClr val="4F81BD"/>
                </a:solidFill>
                <a:latin typeface="Consolas"/>
                <a:cs typeface="Consolas"/>
              </a:rPr>
              <a:t>*</a:t>
            </a:r>
            <a:r>
              <a:rPr lang="pl-PL" sz="2800" b="1" baseline="30000" dirty="0">
                <a:latin typeface="Consolas"/>
                <a:cs typeface="Consolas"/>
              </a:rPr>
              <a:t> 0.9</a:t>
            </a:r>
            <a:r>
              <a:rPr lang="pl-PL" sz="2800" b="1" baseline="30000" dirty="0" smtClean="0">
                <a:latin typeface="Consolas"/>
                <a:cs typeface="Consolas"/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6465" y="1456470"/>
            <a:ext cx="4039048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b="1" baseline="30000" dirty="0" err="1">
                <a:latin typeface="Consolas"/>
                <a:cs typeface="Consolas"/>
              </a:rPr>
              <a:t>num_nodes</a:t>
            </a:r>
            <a:r>
              <a:rPr lang="pl-PL" sz="2000" b="1" baseline="30000" dirty="0" err="1" smtClean="0">
                <a:latin typeface="Consolas"/>
                <a:cs typeface="Consolas"/>
              </a:rPr>
              <a:t>,throughput,raw_bw,net_saturated</a:t>
            </a:r>
            <a:endParaRPr lang="en-US" sz="1200" b="1" dirty="0">
              <a:latin typeface="Consolas"/>
              <a:cs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71616" y="1018211"/>
            <a:ext cx="16922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latin typeface="PT Sans"/>
                <a:ea typeface="PT Sans"/>
                <a:cs typeface="PT Sans"/>
                <a:sym typeface="PT Sans"/>
              </a:rPr>
              <a:t>Aver</a:t>
            </a:r>
            <a:r>
              <a:rPr lang="en-US" sz="2400" b="1" baseline="-25000" dirty="0" smtClean="0">
                <a:latin typeface="PT Sans"/>
                <a:ea typeface="PT Sans"/>
                <a:cs typeface="PT Sans"/>
                <a:sym typeface="PT Sans"/>
              </a:rPr>
              <a:t>[1,2]</a:t>
            </a:r>
            <a:endParaRPr lang="en-US" b="1" baseline="-25000" dirty="0"/>
          </a:p>
        </p:txBody>
      </p:sp>
      <p:sp>
        <p:nvSpPr>
          <p:cNvPr id="13" name="Rectangle 12"/>
          <p:cNvSpPr/>
          <p:nvPr/>
        </p:nvSpPr>
        <p:spPr>
          <a:xfrm>
            <a:off x="1336466" y="6205626"/>
            <a:ext cx="88056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PT Sans"/>
                <a:cs typeface="PT Sans"/>
              </a:rPr>
              <a:t>[1]</a:t>
            </a:r>
            <a:r>
              <a:rPr lang="en-US" sz="1100" dirty="0">
                <a:latin typeface="PT Sans"/>
                <a:cs typeface="PT Sans"/>
              </a:rPr>
              <a:t>: Jimenez et al. </a:t>
            </a:r>
            <a:r>
              <a:rPr lang="en-US" sz="1100" i="1" dirty="0">
                <a:latin typeface="PT Sans"/>
                <a:cs typeface="PT Sans"/>
              </a:rPr>
              <a:t>Tackling the reproducibility problem in storage systems research with declarative experiment </a:t>
            </a:r>
            <a:r>
              <a:rPr lang="en-US" sz="1100" i="1" dirty="0" smtClean="0">
                <a:latin typeface="PT Sans"/>
                <a:cs typeface="PT Sans"/>
              </a:rPr>
              <a:t>specifications</a:t>
            </a:r>
            <a:r>
              <a:rPr lang="en-US" sz="1100" dirty="0" smtClean="0">
                <a:latin typeface="PT Sans"/>
                <a:cs typeface="PT Sans"/>
              </a:rPr>
              <a:t>, PDSW </a:t>
            </a:r>
            <a:r>
              <a:rPr lang="uk-UA" sz="1100" dirty="0" smtClean="0">
                <a:latin typeface="PT Sans"/>
                <a:cs typeface="PT Sans"/>
              </a:rPr>
              <a:t>’</a:t>
            </a:r>
            <a:r>
              <a:rPr lang="en-US" sz="1100" dirty="0" smtClean="0">
                <a:latin typeface="PT Sans"/>
                <a:cs typeface="PT Sans"/>
              </a:rPr>
              <a:t>15.</a:t>
            </a:r>
            <a:endParaRPr lang="en-US" sz="1100" dirty="0">
              <a:latin typeface="PT Sans"/>
              <a:cs typeface="PT Sans"/>
            </a:endParaRPr>
          </a:p>
          <a:p>
            <a:r>
              <a:rPr lang="en-US" sz="1100" dirty="0" smtClean="0">
                <a:latin typeface="PT Sans"/>
                <a:cs typeface="PT Sans"/>
              </a:rPr>
              <a:t>[2]: Jimenez et </a:t>
            </a:r>
            <a:r>
              <a:rPr lang="en-US" sz="1100" dirty="0">
                <a:latin typeface="PT Sans"/>
                <a:cs typeface="PT Sans"/>
              </a:rPr>
              <a:t>al. </a:t>
            </a:r>
            <a:r>
              <a:rPr lang="en-US" sz="1100" i="1" dirty="0">
                <a:latin typeface="PT Sans"/>
                <a:cs typeface="PT Sans"/>
              </a:rPr>
              <a:t>I Aver: Providing Declarative Experiment Specifications Facilitates the </a:t>
            </a:r>
            <a:r>
              <a:rPr lang="en-US" sz="1100" i="1" dirty="0" smtClean="0">
                <a:latin typeface="PT Sans"/>
                <a:cs typeface="PT Sans"/>
              </a:rPr>
              <a:t>Evaluation </a:t>
            </a:r>
            <a:r>
              <a:rPr lang="en-US" sz="1100" i="1" dirty="0">
                <a:latin typeface="PT Sans"/>
                <a:cs typeface="PT Sans"/>
              </a:rPr>
              <a:t>of Computer Systems </a:t>
            </a:r>
            <a:r>
              <a:rPr lang="en-US" sz="1100" i="1" dirty="0" smtClean="0">
                <a:latin typeface="PT Sans"/>
                <a:cs typeface="PT Sans"/>
              </a:rPr>
              <a:t>Research</a:t>
            </a:r>
            <a:r>
              <a:rPr lang="en-US" sz="1100" dirty="0" smtClean="0">
                <a:latin typeface="PT Sans"/>
                <a:cs typeface="PT Sans"/>
              </a:rPr>
              <a:t>, </a:t>
            </a:r>
            <a:r>
              <a:rPr lang="en-US" sz="1100" dirty="0" err="1" smtClean="0">
                <a:latin typeface="PT Sans"/>
                <a:cs typeface="PT Sans"/>
              </a:rPr>
              <a:t>TinyTOCS</a:t>
            </a:r>
            <a:r>
              <a:rPr lang="en-US" sz="1100" dirty="0" smtClean="0">
                <a:latin typeface="PT Sans"/>
                <a:cs typeface="PT Sans"/>
              </a:rPr>
              <a:t>, Vol. 3,.</a:t>
            </a:r>
            <a:endParaRPr lang="en-US" sz="1100" i="1" dirty="0"/>
          </a:p>
        </p:txBody>
      </p:sp>
      <p:sp>
        <p:nvSpPr>
          <p:cNvPr id="14" name="Rectangle 13"/>
          <p:cNvSpPr/>
          <p:nvPr/>
        </p:nvSpPr>
        <p:spPr>
          <a:xfrm>
            <a:off x="751334" y="3964443"/>
            <a:ext cx="4273718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nsolas"/>
                <a:cs typeface="Consolas"/>
              </a:rPr>
              <a:t>Stage: </a:t>
            </a:r>
            <a:r>
              <a:rPr lang="en-US" sz="1400" b="1" dirty="0" err="1">
                <a:latin typeface="Consolas"/>
                <a:cs typeface="Consolas"/>
              </a:rPr>
              <a:t>run.sh</a:t>
            </a:r>
            <a:r>
              <a:rPr lang="en-US" sz="1400" b="1" dirty="0">
                <a:latin typeface="Consolas"/>
                <a:cs typeface="Consolas"/>
              </a:rPr>
              <a:t> </a:t>
            </a:r>
            <a:r>
              <a:rPr lang="en-US" sz="1400" b="1" dirty="0" smtClean="0">
                <a:latin typeface="Consolas"/>
                <a:cs typeface="Consolas"/>
              </a:rPr>
              <a:t>................</a:t>
            </a:r>
          </a:p>
          <a:p>
            <a:r>
              <a:rPr lang="en-US" sz="1400" b="1" dirty="0" smtClean="0">
                <a:latin typeface="Consolas"/>
                <a:cs typeface="Consolas"/>
              </a:rPr>
              <a:t>Stage: </a:t>
            </a:r>
            <a:r>
              <a:rPr lang="en-US" sz="1400" b="1" dirty="0" err="1" smtClean="0">
                <a:latin typeface="Consolas"/>
                <a:cs typeface="Consolas"/>
              </a:rPr>
              <a:t>validate.sh</a:t>
            </a:r>
            <a:r>
              <a:rPr lang="en-US" sz="1400" b="1" dirty="0" smtClean="0">
                <a:latin typeface="Consolas"/>
                <a:cs typeface="Consolas"/>
              </a:rPr>
              <a:t> ....</a:t>
            </a:r>
          </a:p>
          <a:p>
            <a:endParaRPr lang="en-US" sz="1400" b="1" dirty="0">
              <a:latin typeface="Consolas"/>
              <a:cs typeface="Consolas"/>
            </a:endParaRPr>
          </a:p>
          <a:p>
            <a:r>
              <a:rPr lang="en-US" sz="1400" b="1" dirty="0" smtClean="0">
                <a:latin typeface="Consolas"/>
                <a:cs typeface="Consolas"/>
              </a:rPr>
              <a:t>[true] check linear scalability</a:t>
            </a:r>
          </a:p>
          <a:p>
            <a:r>
              <a:rPr lang="en-US" sz="1400" b="1" dirty="0" smtClean="0">
                <a:latin typeface="Consolas"/>
                <a:cs typeface="Consolas"/>
              </a:rPr>
              <a:t>[true] check system throughput</a:t>
            </a:r>
          </a:p>
          <a:p>
            <a:endParaRPr lang="en-US" sz="1400" b="1" dirty="0">
              <a:latin typeface="Consolas"/>
              <a:cs typeface="Consolas"/>
            </a:endParaRPr>
          </a:p>
          <a:p>
            <a:r>
              <a:rPr lang="en-US" sz="1400" b="1" dirty="0" smtClean="0">
                <a:latin typeface="Consolas"/>
                <a:cs typeface="Consolas"/>
              </a:rPr>
              <a:t>Popper run finished</a:t>
            </a:r>
            <a:endParaRPr lang="en-US" sz="1400" b="1" dirty="0">
              <a:latin typeface="Consolas"/>
              <a:cs typeface="Consolas"/>
            </a:endParaRPr>
          </a:p>
          <a:p>
            <a:endParaRPr lang="en-US" sz="1400" b="1" dirty="0" smtClean="0">
              <a:latin typeface="Consolas"/>
              <a:cs typeface="Consolas"/>
            </a:endParaRPr>
          </a:p>
          <a:p>
            <a:r>
              <a:rPr lang="en-US" sz="1400" b="1" dirty="0" smtClean="0">
                <a:latin typeface="Consolas"/>
                <a:cs typeface="Consolas"/>
              </a:rPr>
              <a:t>Status</a:t>
            </a:r>
            <a:r>
              <a:rPr lang="en-US" sz="1400" b="1" dirty="0">
                <a:latin typeface="Consolas"/>
                <a:cs typeface="Consolas"/>
              </a:rPr>
              <a:t>: </a:t>
            </a:r>
            <a:r>
              <a:rPr lang="en-US" sz="1400" b="1" dirty="0" smtClean="0">
                <a:latin typeface="Consolas"/>
                <a:cs typeface="Consolas"/>
              </a:rPr>
              <a:t>GOLD</a:t>
            </a:r>
            <a:endParaRPr lang="en-US" sz="1400" b="1" dirty="0">
              <a:latin typeface="Consolas"/>
              <a:cs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13"/>
          <a:stretch/>
        </p:blipFill>
        <p:spPr>
          <a:xfrm>
            <a:off x="1475011" y="1787652"/>
            <a:ext cx="2343226" cy="198295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8" name="Group 17"/>
          <p:cNvGrpSpPr/>
          <p:nvPr/>
        </p:nvGrpSpPr>
        <p:grpSpPr>
          <a:xfrm>
            <a:off x="7982824" y="816509"/>
            <a:ext cx="3583665" cy="961312"/>
            <a:chOff x="7982824" y="816509"/>
            <a:chExt cx="3583665" cy="9613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67865" y="983445"/>
              <a:ext cx="802301" cy="62178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09362" y="860269"/>
              <a:ext cx="1068723" cy="72222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68871" y="945527"/>
              <a:ext cx="697618" cy="69761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2824" y="816509"/>
              <a:ext cx="961312" cy="961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696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3" grpId="0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Archiving/DOI service integration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838606"/>
            <a:ext cx="7593106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nsolas"/>
                <a:cs typeface="Consolas"/>
              </a:rPr>
              <a:t>$ popper archive --</a:t>
            </a:r>
            <a:r>
              <a:rPr lang="en-US" b="1" dirty="0" err="1" smtClean="0">
                <a:latin typeface="Consolas"/>
                <a:cs typeface="Consolas"/>
              </a:rPr>
              <a:t>zenodo</a:t>
            </a:r>
            <a:r>
              <a:rPr lang="en-US" b="1" dirty="0" smtClean="0">
                <a:latin typeface="Consolas"/>
                <a:cs typeface="Consolas"/>
              </a:rPr>
              <a:t> --user=</a:t>
            </a:r>
            <a:r>
              <a:rPr lang="en-US" b="1" dirty="0" err="1" smtClean="0">
                <a:latin typeface="Consolas"/>
                <a:cs typeface="Consolas"/>
              </a:rPr>
              <a:t>ivotron</a:t>
            </a:r>
            <a:r>
              <a:rPr lang="en-US" b="1" dirty="0" smtClean="0">
                <a:latin typeface="Consolas"/>
                <a:cs typeface="Consolas"/>
              </a:rPr>
              <a:t> --password=****</a:t>
            </a:r>
          </a:p>
          <a:p>
            <a:r>
              <a:rPr lang="en-US" dirty="0" smtClean="0">
                <a:latin typeface="Consolas"/>
                <a:cs typeface="Consolas"/>
              </a:rPr>
              <a:t>Creating archive for repository on </a:t>
            </a:r>
            <a:r>
              <a:rPr lang="en-US" dirty="0" err="1" smtClean="0">
                <a:latin typeface="Consolas"/>
                <a:cs typeface="Consolas"/>
              </a:rPr>
              <a:t>Zenodo</a:t>
            </a:r>
            <a:r>
              <a:rPr lang="en-US" dirty="0" smtClean="0">
                <a:latin typeface="Consolas"/>
                <a:cs typeface="Consolas"/>
              </a:rPr>
              <a:t>.</a:t>
            </a:r>
          </a:p>
          <a:p>
            <a:r>
              <a:rPr lang="en-US" dirty="0" smtClean="0">
                <a:latin typeface="Consolas"/>
                <a:cs typeface="Consolas"/>
              </a:rPr>
              <a:t>|##############################| 100 %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Your DOI </a:t>
            </a:r>
            <a:r>
              <a:rPr lang="en-US" dirty="0" smtClean="0">
                <a:latin typeface="Consolas"/>
                <a:cs typeface="Consolas"/>
              </a:rPr>
              <a:t>link is</a:t>
            </a:r>
            <a:r>
              <a:rPr lang="en-US" dirty="0">
                <a:latin typeface="Consolas"/>
                <a:cs typeface="Consolas"/>
              </a:rPr>
              <a:t>: https://</a:t>
            </a:r>
            <a:r>
              <a:rPr lang="en-US" dirty="0" err="1">
                <a:latin typeface="Consolas"/>
                <a:cs typeface="Consolas"/>
              </a:rPr>
              <a:t>zenodo.org</a:t>
            </a:r>
            <a:r>
              <a:rPr lang="en-US" dirty="0">
                <a:latin typeface="Consolas"/>
                <a:cs typeface="Consolas"/>
              </a:rPr>
              <a:t>/record/1165550</a:t>
            </a:r>
          </a:p>
          <a:p>
            <a:endParaRPr lang="en-US" dirty="0" smtClean="0">
              <a:latin typeface="Consolas"/>
              <a:cs typeface="Consola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30531"/>
            <a:ext cx="3229198" cy="1291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4616" y="3858541"/>
            <a:ext cx="2440229" cy="14636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024" y="4030531"/>
            <a:ext cx="3431655" cy="1060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4845" y="3951582"/>
            <a:ext cx="2294218" cy="127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7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ACM/Popper Badges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707929" y="1972521"/>
          <a:ext cx="9136285" cy="4098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709"/>
                <a:gridCol w="1845894"/>
                <a:gridCol w="1845894"/>
                <a:gridCol w="1845894"/>
                <a:gridCol w="1845894"/>
              </a:tblGrid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Result Status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Artifacts</a:t>
                      </a:r>
                      <a:endParaRPr lang="en-US" sz="2000" b="1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Re-executed</a:t>
                      </a:r>
                      <a:r>
                        <a:rPr lang="en-US" sz="2000" b="1" baseline="0" dirty="0" smtClean="0">
                          <a:latin typeface="+mn-lt"/>
                          <a:cs typeface="PT Sans"/>
                        </a:rPr>
                        <a:t> By</a:t>
                      </a:r>
                      <a:endParaRPr lang="en-US" sz="2000" b="1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ACM</a:t>
                      </a:r>
                      <a:endParaRPr lang="en-US" sz="2000" b="1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Popper</a:t>
                      </a:r>
                      <a:endParaRPr lang="en-US" sz="2000" b="1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Repeatability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Original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Original Author(s)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Replicability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Original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3</a:t>
                      </a:r>
                      <a:r>
                        <a:rPr lang="en-US" baseline="30000" dirty="0" smtClean="0">
                          <a:latin typeface="+mn-lt"/>
                          <a:cs typeface="PT Sans"/>
                        </a:rPr>
                        <a:t>rd</a:t>
                      </a:r>
                      <a:r>
                        <a:rPr lang="en-US" dirty="0" smtClean="0">
                          <a:latin typeface="+mn-lt"/>
                          <a:cs typeface="PT Sans"/>
                        </a:rPr>
                        <a:t> Party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Reproducibility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Re-implemented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Anyone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Shape 25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4475" y="4172219"/>
            <a:ext cx="648300" cy="6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60" descr="Screen Shot 2016-11-08 at 11.42.4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0137" y="4304887"/>
            <a:ext cx="1374300" cy="3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5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4475" y="5185238"/>
            <a:ext cx="648300" cy="6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289" descr="popper_logo.pn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8375" y="237470"/>
            <a:ext cx="1681327" cy="1705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60" descr="Screen Shot 2016-11-08 at 11.42.4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0137" y="3397744"/>
            <a:ext cx="1374300" cy="39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884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154" y="1355883"/>
            <a:ext cx="9144000" cy="3432410"/>
            <a:chOff x="1860331" y="965918"/>
            <a:chExt cx="9144000" cy="3432410"/>
          </a:xfrm>
        </p:grpSpPr>
        <p:pic>
          <p:nvPicPr>
            <p:cNvPr id="4" name="Shape 406" descr="popperci_workflow.png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60331" y="1250753"/>
              <a:ext cx="9144000" cy="3147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Shape 408"/>
            <p:cNvSpPr/>
            <p:nvPr/>
          </p:nvSpPr>
          <p:spPr>
            <a:xfrm>
              <a:off x="4785181" y="2343918"/>
              <a:ext cx="1839900" cy="76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409"/>
            <p:cNvSpPr/>
            <p:nvPr/>
          </p:nvSpPr>
          <p:spPr>
            <a:xfrm>
              <a:off x="5177706" y="1250743"/>
              <a:ext cx="1008300" cy="175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8" name="Shape 410"/>
            <p:cNvPicPr preferRelativeResize="0"/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2705" y="965918"/>
              <a:ext cx="628525" cy="869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Shape 411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48381" y="1714068"/>
              <a:ext cx="705300" cy="714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Shape 412"/>
            <p:cNvPicPr preferRelativeResize="0"/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19855" y="1897517"/>
              <a:ext cx="628524" cy="6356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6317" y="213156"/>
            <a:ext cx="10515600" cy="1325563"/>
          </a:xfrm>
        </p:spPr>
        <p:txBody>
          <a:bodyPr/>
          <a:lstStyle/>
          <a:p>
            <a:r>
              <a:rPr lang="en-US" dirty="0" smtClean="0"/>
              <a:t>Popper and CI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93541" y="5431590"/>
            <a:ext cx="86315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Push-button Reproducible </a:t>
            </a:r>
            <a:r>
              <a:rPr lang="en-US" i="1" dirty="0"/>
              <a:t>E</a:t>
            </a:r>
            <a:r>
              <a:rPr lang="en-US" i="1" dirty="0" smtClean="0"/>
              <a:t>valuation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4897" y="4907868"/>
            <a:ext cx="1401479" cy="4749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2453" y="4625524"/>
            <a:ext cx="1039667" cy="10396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773" y="4608865"/>
            <a:ext cx="1072984" cy="10729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5946" y="4928816"/>
            <a:ext cx="2192459" cy="5892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57247" y="2966281"/>
            <a:ext cx="3348317" cy="1642583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9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159488" y="427037"/>
            <a:ext cx="11919098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400" dirty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Problem of Reproducibility in Computation and Data Exploration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077201" y="6356351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2</a:t>
            </a:fld>
            <a:endParaRPr lang="en-US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Shape 102" descr="Screen Shot 2015-03-05 at 11.00.12 PM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1200" y="2217311"/>
            <a:ext cx="3015300" cy="3947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3" name="Shape 103"/>
          <p:cNvSpPr txBox="1"/>
          <p:nvPr/>
        </p:nvSpPr>
        <p:spPr>
          <a:xfrm>
            <a:off x="5133472" y="2405190"/>
            <a:ext cx="6870685" cy="452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What compiler was used?</a:t>
            </a:r>
          </a:p>
          <a:p>
            <a:pPr marL="342900" indent="-342900">
              <a:spcBef>
                <a:spcPts val="52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Which compilation flags?</a:t>
            </a:r>
          </a:p>
          <a:p>
            <a:pPr marL="342900" indent="-342900">
              <a:spcBef>
                <a:spcPts val="52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How was subsystem X configured?</a:t>
            </a:r>
          </a:p>
          <a:p>
            <a:pPr marL="342900" indent="-342900">
              <a:spcBef>
                <a:spcPts val="52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How does the workload look like</a:t>
            </a:r>
            <a:r>
              <a:rPr lang="en-US" sz="2800" dirty="0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?</a:t>
            </a:r>
          </a:p>
          <a:p>
            <a:pPr marL="342900" indent="-342900">
              <a:spcBef>
                <a:spcPts val="52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What parameters can be modified?</a:t>
            </a:r>
            <a:endParaRPr lang="en-US" sz="2800" dirty="0">
              <a:solidFill>
                <a:schemeClr val="dk1"/>
              </a:solidFill>
              <a:ea typeface="PT Sans"/>
              <a:cs typeface="PT Sans"/>
              <a:sym typeface="PT Sans"/>
            </a:endParaRPr>
          </a:p>
          <a:p>
            <a:pPr marL="342900" indent="-342900">
              <a:spcBef>
                <a:spcPts val="52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What if I use input dataset Y?</a:t>
            </a:r>
          </a:p>
          <a:p>
            <a:pPr marL="342900" indent="-342900">
              <a:spcBef>
                <a:spcPts val="52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And if I run on platform Z?</a:t>
            </a:r>
          </a:p>
          <a:p>
            <a:pPr marL="342900" indent="-342900">
              <a:spcBef>
                <a:spcPts val="52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4643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077201" y="6356351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3</a:t>
            </a:fld>
            <a:endParaRPr lang="en-US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9798" y="1248333"/>
            <a:ext cx="6822948" cy="402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1392" y="4575808"/>
            <a:ext cx="7991233" cy="356108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541791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600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Lab Notebook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56" y="1082842"/>
            <a:ext cx="5640855" cy="3759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 descr="Screen Shot 2016-10-25 at 12.56.38 AM.pn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0454" y="570198"/>
            <a:ext cx="4243124" cy="66004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610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10333" cy="1325563"/>
          </a:xfrm>
        </p:spPr>
        <p:txBody>
          <a:bodyPr/>
          <a:lstStyle/>
          <a:p>
            <a:r>
              <a:rPr lang="en-US" smtClean="0"/>
              <a:t>End-to-end Scientific Experimentation Pipelines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368255" y="1864884"/>
            <a:ext cx="9098860" cy="889990"/>
            <a:chOff x="2473469" y="3239942"/>
            <a:chExt cx="6594192" cy="465828"/>
          </a:xfrm>
        </p:grpSpPr>
        <p:sp>
          <p:nvSpPr>
            <p:cNvPr id="21" name="Rectangle 20"/>
            <p:cNvSpPr/>
            <p:nvPr/>
          </p:nvSpPr>
          <p:spPr>
            <a:xfrm>
              <a:off x="2473469" y="3239942"/>
              <a:ext cx="1366345" cy="4624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PT Sans" charset="-52"/>
                  <a:ea typeface="PT Sans" charset="-52"/>
                  <a:cs typeface="PT Sans" charset="-52"/>
                </a:rPr>
                <a:t>observation or simulation</a:t>
              </a:r>
              <a:endParaRPr lang="en-US" dirty="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216086" y="3243315"/>
              <a:ext cx="1366345" cy="4624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PT Sans" charset="-52"/>
                  <a:ea typeface="PT Sans" charset="-52"/>
                  <a:cs typeface="PT Sans" charset="-52"/>
                </a:rPr>
                <a:t>data cleaning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PT Sans" charset="-52"/>
                  <a:ea typeface="PT Sans" charset="-52"/>
                  <a:cs typeface="PT Sans" charset="-52"/>
                </a:rPr>
                <a:t>a</a:t>
              </a:r>
              <a:r>
                <a:rPr lang="en-US" dirty="0" smtClean="0">
                  <a:solidFill>
                    <a:schemeClr val="tx1"/>
                  </a:solidFill>
                  <a:latin typeface="PT Sans" charset="-52"/>
                  <a:ea typeface="PT Sans" charset="-52"/>
                  <a:cs typeface="PT Sans" charset="-52"/>
                </a:rPr>
                <a:t>nd processing</a:t>
              </a:r>
              <a:endParaRPr lang="en-US" dirty="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58701" y="3243315"/>
              <a:ext cx="1366345" cy="4624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PT Sans" charset="-52"/>
                  <a:ea typeface="PT Sans" charset="-52"/>
                  <a:cs typeface="PT Sans" charset="-52"/>
                </a:rPr>
                <a:t>data analysis</a:t>
              </a:r>
              <a:endParaRPr lang="en-US" dirty="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701316" y="3243315"/>
              <a:ext cx="1366345" cy="4624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PT Sans" charset="-52"/>
                  <a:ea typeface="PT Sans" charset="-52"/>
                  <a:cs typeface="PT Sans" charset="-52"/>
                </a:rPr>
                <a:t>output data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PT Sans" charset="-52"/>
                  <a:ea typeface="PT Sans" charset="-52"/>
                  <a:cs typeface="PT Sans" charset="-52"/>
                </a:rPr>
                <a:t>and visualization</a:t>
              </a:r>
              <a:endParaRPr lang="en-US" dirty="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endParaRPr>
            </a:p>
          </p:txBody>
        </p:sp>
        <p:cxnSp>
          <p:nvCxnSpPr>
            <p:cNvPr id="26" name="Straight Arrow Connector 25"/>
            <p:cNvCxnSpPr>
              <a:endCxn id="23" idx="1"/>
            </p:cNvCxnSpPr>
            <p:nvPr/>
          </p:nvCxnSpPr>
          <p:spPr>
            <a:xfrm>
              <a:off x="3839818" y="3471170"/>
              <a:ext cx="376268" cy="33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5582431" y="3474542"/>
              <a:ext cx="3762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7325046" y="3474542"/>
              <a:ext cx="3762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Shape 232"/>
          <p:cNvSpPr/>
          <p:nvPr/>
        </p:nvSpPr>
        <p:spPr>
          <a:xfrm>
            <a:off x="3450664" y="3439427"/>
            <a:ext cx="1128900" cy="1184099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T Sans"/>
              <a:buNone/>
            </a:pPr>
            <a:r>
              <a:rPr lang="en-US" sz="1400" b="1" i="0" u="none" strike="noStrike" cap="none" dirty="0" smtClean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Manage Code</a:t>
            </a:r>
            <a:endParaRPr lang="en-US" sz="1400" b="1" i="0" u="none" strike="noStrike" cap="none" dirty="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5" name="Shape 233"/>
          <p:cNvSpPr/>
          <p:nvPr/>
        </p:nvSpPr>
        <p:spPr>
          <a:xfrm>
            <a:off x="3450664" y="4766455"/>
            <a:ext cx="1128900" cy="1184099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T Sans"/>
              <a:buNone/>
            </a:pPr>
            <a:r>
              <a:rPr lang="en-US" sz="1300" b="1" dirty="0" smtClean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Build and Package</a:t>
            </a:r>
            <a:endParaRPr lang="en-US" sz="1300" b="1" i="0" u="none" strike="noStrike" cap="none" dirty="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6" name="Shape 234"/>
          <p:cNvSpPr/>
          <p:nvPr/>
        </p:nvSpPr>
        <p:spPr>
          <a:xfrm>
            <a:off x="5284913" y="4830470"/>
            <a:ext cx="1163537" cy="1208205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T Sans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Execute</a:t>
            </a:r>
          </a:p>
        </p:txBody>
      </p:sp>
      <p:sp>
        <p:nvSpPr>
          <p:cNvPr id="57" name="Shape 235"/>
          <p:cNvSpPr/>
          <p:nvPr/>
        </p:nvSpPr>
        <p:spPr>
          <a:xfrm>
            <a:off x="5250703" y="3406678"/>
            <a:ext cx="1197747" cy="1249596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T Sans"/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Data </a:t>
            </a:r>
            <a:r>
              <a:rPr lang="en-US" sz="1400" b="1" dirty="0" err="1" smtClean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Mgmnt</a:t>
            </a:r>
            <a:endParaRPr lang="en-US" sz="1400" b="1" i="0" u="none" strike="noStrike" cap="none" dirty="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9" name="Shape 237"/>
          <p:cNvSpPr/>
          <p:nvPr/>
        </p:nvSpPr>
        <p:spPr>
          <a:xfrm>
            <a:off x="7153799" y="3439427"/>
            <a:ext cx="1128900" cy="1184099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T Sans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Analyze/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T Sans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Visualize</a:t>
            </a:r>
          </a:p>
        </p:txBody>
      </p:sp>
      <p:sp>
        <p:nvSpPr>
          <p:cNvPr id="60" name="Shape 238"/>
          <p:cNvSpPr/>
          <p:nvPr/>
        </p:nvSpPr>
        <p:spPr>
          <a:xfrm>
            <a:off x="7153799" y="4854577"/>
            <a:ext cx="1128900" cy="1184098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T Sans"/>
              <a:buNone/>
            </a:pPr>
            <a:r>
              <a:rPr lang="en-US" sz="1000" b="1" i="0" u="none" strike="noStrike" cap="none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139358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  <p:bldP spid="59" grpId="0" animBg="1"/>
      <p:bldP spid="6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986" y="365125"/>
            <a:ext cx="11529847" cy="1325563"/>
          </a:xfrm>
        </p:spPr>
        <p:txBody>
          <a:bodyPr/>
          <a:lstStyle/>
          <a:p>
            <a:r>
              <a:rPr lang="en-US" dirty="0" smtClean="0"/>
              <a:t>Analogies With Modern SE Practices (aka DevOps)</a:t>
            </a:r>
            <a:endParaRPr lang="en-US" dirty="0"/>
          </a:p>
        </p:txBody>
      </p:sp>
      <p:graphicFrame>
        <p:nvGraphicFramePr>
          <p:cNvPr id="4" name="Shape 187"/>
          <p:cNvGraphicFramePr/>
          <p:nvPr>
            <p:extLst>
              <p:ext uri="{D42A27DB-BD31-4B8C-83A1-F6EECF244321}">
                <p14:modId xmlns:p14="http://schemas.microsoft.com/office/powerpoint/2010/main" val="862454132"/>
              </p:ext>
            </p:extLst>
          </p:nvPr>
        </p:nvGraphicFramePr>
        <p:xfrm>
          <a:off x="2154621" y="1840968"/>
          <a:ext cx="7550854" cy="40763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775427"/>
                <a:gridCol w="3775427"/>
              </a:tblGrid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 dirty="0">
                          <a:solidFill>
                            <a:schemeClr val="bg1"/>
                          </a:solidFill>
                        </a:rPr>
                        <a:t>Scientific exploration</a:t>
                      </a:r>
                    </a:p>
                  </a:txBody>
                  <a:tcPr marL="91450" marR="91450" marT="45725" marB="45725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 dirty="0">
                          <a:solidFill>
                            <a:schemeClr val="bg1"/>
                          </a:solidFill>
                        </a:rPr>
                        <a:t>Software project</a:t>
                      </a:r>
                    </a:p>
                  </a:txBody>
                  <a:tcPr marL="91450" marR="91450" marT="45725" marB="45725">
                    <a:solidFill>
                      <a:schemeClr val="tx1"/>
                    </a:solidFill>
                  </a:tcPr>
                </a:tc>
              </a:tr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Experiment code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 dirty="0"/>
                        <a:t>Source code</a:t>
                      </a:r>
                    </a:p>
                  </a:txBody>
                  <a:tcPr marL="91450" marR="91450" marT="45725" marB="45725"/>
                </a:tc>
              </a:tr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 dirty="0" smtClean="0"/>
                        <a:t>Data management</a:t>
                      </a:r>
                      <a:endParaRPr lang="en-US" sz="2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Test examples</a:t>
                      </a:r>
                    </a:p>
                  </a:txBody>
                  <a:tcPr marL="91450" marR="91450" marT="45725" marB="45725"/>
                </a:tc>
              </a:tr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Analysis / visualization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Test analysis</a:t>
                      </a:r>
                    </a:p>
                  </a:txBody>
                  <a:tcPr marL="91450" marR="91450" marT="45725" marB="45725"/>
                </a:tc>
              </a:tr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Validation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CI / Regression testing</a:t>
                      </a:r>
                    </a:p>
                  </a:txBody>
                  <a:tcPr marL="91450" marR="91450" marT="45725" marB="45725"/>
                </a:tc>
              </a:tr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 dirty="0"/>
                        <a:t>Manuscript / </a:t>
                      </a:r>
                      <a:r>
                        <a:rPr lang="en-US" sz="2800" u="none" strike="noStrike" cap="none" dirty="0" smtClean="0"/>
                        <a:t>notebook</a:t>
                      </a:r>
                      <a:endParaRPr lang="en-US" sz="2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 dirty="0"/>
                        <a:t>Documentation / reports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5" name="Shape 188"/>
          <p:cNvSpPr txBox="1"/>
          <p:nvPr/>
        </p:nvSpPr>
        <p:spPr>
          <a:xfrm>
            <a:off x="275388" y="5754351"/>
            <a:ext cx="1160117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PT Sans"/>
              <a:buNone/>
            </a:pPr>
            <a:r>
              <a:rPr lang="en-US" sz="3200" b="1">
                <a:solidFill>
                  <a:schemeClr val="dk1"/>
                </a:solidFill>
                <a:ea typeface="PT Sans"/>
                <a:cs typeface="PT Sans"/>
                <a:sym typeface="PT Sans"/>
              </a:rPr>
              <a:t>Key </a:t>
            </a:r>
            <a:r>
              <a:rPr lang="en-US" sz="3200" b="1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Idea: </a:t>
            </a:r>
            <a:r>
              <a:rPr lang="en-US" sz="3200" dirty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manage a scientific exploration like software </a:t>
            </a:r>
            <a:r>
              <a:rPr lang="en-US" sz="3200" dirty="0" smtClean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projects</a:t>
            </a:r>
            <a:endParaRPr lang="en-US" sz="3200" dirty="0">
              <a:solidFill>
                <a:schemeClr val="dk1"/>
              </a:solidFill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62344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232"/>
          <p:cNvSpPr/>
          <p:nvPr/>
        </p:nvSpPr>
        <p:spPr>
          <a:xfrm>
            <a:off x="3450664" y="3439427"/>
            <a:ext cx="1128900" cy="1184099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T Sans"/>
              <a:buNone/>
            </a:pPr>
            <a:r>
              <a:rPr lang="en-US" sz="1400" b="1" i="0" u="none" strike="noStrike" cap="none" dirty="0" smtClean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Manage Code</a:t>
            </a:r>
            <a:endParaRPr lang="en-US" sz="1400" b="1" i="0" u="none" strike="noStrike" cap="none" dirty="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34" name="Shape 233"/>
          <p:cNvSpPr/>
          <p:nvPr/>
        </p:nvSpPr>
        <p:spPr>
          <a:xfrm>
            <a:off x="3450664" y="4766455"/>
            <a:ext cx="1128900" cy="1184099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T Sans"/>
              <a:buNone/>
            </a:pPr>
            <a:r>
              <a:rPr lang="en-US" sz="1300" b="1" dirty="0" smtClean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Build and Package</a:t>
            </a:r>
            <a:endParaRPr lang="en-US" sz="1300" b="1" i="0" u="none" strike="noStrike" cap="none" dirty="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35" name="Shape 234"/>
          <p:cNvSpPr/>
          <p:nvPr/>
        </p:nvSpPr>
        <p:spPr>
          <a:xfrm>
            <a:off x="5284913" y="4830470"/>
            <a:ext cx="1163537" cy="1208205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T Sans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Execute</a:t>
            </a:r>
          </a:p>
        </p:txBody>
      </p:sp>
      <p:sp>
        <p:nvSpPr>
          <p:cNvPr id="136" name="Shape 235"/>
          <p:cNvSpPr/>
          <p:nvPr/>
        </p:nvSpPr>
        <p:spPr>
          <a:xfrm>
            <a:off x="5250703" y="3406678"/>
            <a:ext cx="1197747" cy="1249596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T Sans"/>
              <a:buNone/>
            </a:pPr>
            <a:r>
              <a:rPr lang="en-US" sz="1400" b="1" dirty="0" smtClean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Data </a:t>
            </a:r>
            <a:r>
              <a:rPr lang="en-US" sz="1400" b="1" dirty="0" err="1" smtClean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Mgmnt</a:t>
            </a:r>
            <a:endParaRPr lang="en-US" sz="1400" b="1" i="0" u="none" strike="noStrike" cap="none" dirty="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37" name="Shape 237"/>
          <p:cNvSpPr/>
          <p:nvPr/>
        </p:nvSpPr>
        <p:spPr>
          <a:xfrm>
            <a:off x="7153799" y="3439427"/>
            <a:ext cx="1128900" cy="1184099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T Sans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Analyze/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T Sans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Visualize</a:t>
            </a:r>
          </a:p>
        </p:txBody>
      </p:sp>
      <p:sp>
        <p:nvSpPr>
          <p:cNvPr id="138" name="Shape 238"/>
          <p:cNvSpPr/>
          <p:nvPr/>
        </p:nvSpPr>
        <p:spPr>
          <a:xfrm>
            <a:off x="7153799" y="4854577"/>
            <a:ext cx="1128900" cy="1184098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T Sans"/>
              <a:buNone/>
            </a:pPr>
            <a:r>
              <a:rPr lang="en-US" sz="1000" b="1" i="0" u="none" strike="noStrike" cap="none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Manuscript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3898" cy="1325563"/>
          </a:xfrm>
        </p:spPr>
        <p:txBody>
          <a:bodyPr/>
          <a:lstStyle/>
          <a:p>
            <a:r>
              <a:rPr lang="en-US" dirty="0" smtClean="0"/>
              <a:t>DevOps View of The Experimentation Pipeline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195389" y="-21312"/>
            <a:ext cx="20330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err="1" smtClean="0"/>
              <a:t>SciOps</a:t>
            </a:r>
            <a:endParaRPr lang="en-US" sz="4800" dirty="0"/>
          </a:p>
        </p:txBody>
      </p:sp>
      <p:sp>
        <p:nvSpPr>
          <p:cNvPr id="103" name="Shape 245"/>
          <p:cNvSpPr/>
          <p:nvPr/>
        </p:nvSpPr>
        <p:spPr>
          <a:xfrm>
            <a:off x="3457227" y="3308721"/>
            <a:ext cx="1235399" cy="14469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4" name="Shape 246"/>
          <p:cNvSpPr/>
          <p:nvPr/>
        </p:nvSpPr>
        <p:spPr>
          <a:xfrm>
            <a:off x="3457228" y="4698716"/>
            <a:ext cx="1383899" cy="14469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05" name="Shape 24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2602" y="4698716"/>
            <a:ext cx="625047" cy="46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248"/>
          <p:cNvSpPr/>
          <p:nvPr/>
        </p:nvSpPr>
        <p:spPr>
          <a:xfrm>
            <a:off x="5138196" y="3380218"/>
            <a:ext cx="1383899" cy="1307999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07" name="Shape 24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571" y="3380218"/>
            <a:ext cx="572699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250"/>
          <p:cNvSpPr/>
          <p:nvPr/>
        </p:nvSpPr>
        <p:spPr>
          <a:xfrm>
            <a:off x="5161109" y="4830470"/>
            <a:ext cx="1271888" cy="1256999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09" name="Shape 251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775" y="4865629"/>
            <a:ext cx="572999" cy="55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252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3998" y="4750445"/>
            <a:ext cx="772899" cy="77292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254"/>
          <p:cNvSpPr/>
          <p:nvPr/>
        </p:nvSpPr>
        <p:spPr>
          <a:xfrm>
            <a:off x="7103153" y="3368589"/>
            <a:ext cx="1383899" cy="1307999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12" name="Shape 255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5003" y="3364567"/>
            <a:ext cx="475973" cy="50155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256"/>
          <p:cNvSpPr/>
          <p:nvPr/>
        </p:nvSpPr>
        <p:spPr>
          <a:xfrm>
            <a:off x="7136027" y="4804822"/>
            <a:ext cx="1383899" cy="1307999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14" name="Shape 261" descr="@frictionlessdata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6271" y="3354043"/>
            <a:ext cx="625050" cy="6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263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0676" y="3308870"/>
            <a:ext cx="500574" cy="5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264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1252" y="3308868"/>
            <a:ext cx="500574" cy="5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265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7541" y="4698716"/>
            <a:ext cx="500574" cy="5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271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4252" y="5549420"/>
            <a:ext cx="603287" cy="54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272"/>
          <p:cNvPicPr preferRelativeResize="0"/>
          <p:nvPr/>
        </p:nvPicPr>
        <p:blipFill rotWithShape="1"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7541" y="5503167"/>
            <a:ext cx="639446" cy="55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273"/>
          <p:cNvPicPr preferRelativeResize="0"/>
          <p:nvPr/>
        </p:nvPicPr>
        <p:blipFill rotWithShape="1"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9084" y="4234752"/>
            <a:ext cx="442166" cy="399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274"/>
          <p:cNvPicPr preferRelativeResize="0"/>
          <p:nvPr/>
        </p:nvPicPr>
        <p:blipFill rotWithShape="1"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3089" y="5523374"/>
            <a:ext cx="469910" cy="431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275"/>
          <p:cNvPicPr preferRelativeResize="0"/>
          <p:nvPr/>
        </p:nvPicPr>
        <p:blipFill rotWithShape="1">
          <a:blip r:embed="rId1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6243" y="5523374"/>
            <a:ext cx="445531" cy="4506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roup 124"/>
          <p:cNvGrpSpPr/>
          <p:nvPr/>
        </p:nvGrpSpPr>
        <p:grpSpPr>
          <a:xfrm>
            <a:off x="7180599" y="4872453"/>
            <a:ext cx="1244928" cy="1178403"/>
            <a:chOff x="7030208" y="2692286"/>
            <a:chExt cx="6152181" cy="5819630"/>
          </a:xfrm>
        </p:grpSpPr>
        <p:pic>
          <p:nvPicPr>
            <p:cNvPr id="126" name="Shape 94"/>
            <p:cNvPicPr preferRelativeResize="0"/>
            <p:nvPr/>
          </p:nvPicPr>
          <p:blipFill>
            <a:blip r:embed="rId1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39728" y="6167776"/>
              <a:ext cx="2225021" cy="2227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Shape 95"/>
            <p:cNvPicPr preferRelativeResize="0"/>
            <p:nvPr/>
          </p:nvPicPr>
          <p:blipFill>
            <a:blip r:embed="rId1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0208" y="3447139"/>
              <a:ext cx="3156134" cy="1433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2237" y="6082070"/>
              <a:ext cx="2429846" cy="2429846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2237" y="2692286"/>
              <a:ext cx="6030152" cy="572631"/>
            </a:xfrm>
            <a:prstGeom prst="rect">
              <a:avLst/>
            </a:prstGeom>
          </p:spPr>
        </p:pic>
      </p:grpSp>
      <p:pic>
        <p:nvPicPr>
          <p:cNvPr id="130" name="Shape 99"/>
          <p:cNvPicPr preferRelativeResize="0"/>
          <p:nvPr/>
        </p:nvPicPr>
        <p:blipFill>
          <a:blip r:embed="rId2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812" y="4095753"/>
            <a:ext cx="435686" cy="47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682" y="3368589"/>
            <a:ext cx="605405" cy="408395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7634" y="4181616"/>
            <a:ext cx="476856" cy="36538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1368255" y="1864884"/>
            <a:ext cx="9098860" cy="889990"/>
            <a:chOff x="2473469" y="3239942"/>
            <a:chExt cx="6594192" cy="465828"/>
          </a:xfrm>
        </p:grpSpPr>
        <p:sp>
          <p:nvSpPr>
            <p:cNvPr id="51" name="Rectangle 50"/>
            <p:cNvSpPr/>
            <p:nvPr/>
          </p:nvSpPr>
          <p:spPr>
            <a:xfrm>
              <a:off x="2473469" y="3239942"/>
              <a:ext cx="1366345" cy="4624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PT Sans" charset="-52"/>
                  <a:ea typeface="PT Sans" charset="-52"/>
                  <a:cs typeface="PT Sans" charset="-52"/>
                </a:rPr>
                <a:t>observation or simulation</a:t>
              </a:r>
              <a:endParaRPr lang="en-US" dirty="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16086" y="3243315"/>
              <a:ext cx="1366345" cy="4624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PT Sans" charset="-52"/>
                  <a:ea typeface="PT Sans" charset="-52"/>
                  <a:cs typeface="PT Sans" charset="-52"/>
                </a:rPr>
                <a:t>data cleaning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PT Sans" charset="-52"/>
                  <a:ea typeface="PT Sans" charset="-52"/>
                  <a:cs typeface="PT Sans" charset="-52"/>
                </a:rPr>
                <a:t>a</a:t>
              </a:r>
              <a:r>
                <a:rPr lang="en-US" dirty="0" smtClean="0">
                  <a:solidFill>
                    <a:schemeClr val="tx1"/>
                  </a:solidFill>
                  <a:latin typeface="PT Sans" charset="-52"/>
                  <a:ea typeface="PT Sans" charset="-52"/>
                  <a:cs typeface="PT Sans" charset="-52"/>
                </a:rPr>
                <a:t>nd processing</a:t>
              </a:r>
              <a:endParaRPr lang="en-US" dirty="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958701" y="3243315"/>
              <a:ext cx="1366345" cy="4624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PT Sans" charset="-52"/>
                  <a:ea typeface="PT Sans" charset="-52"/>
                  <a:cs typeface="PT Sans" charset="-52"/>
                </a:rPr>
                <a:t>data analysis</a:t>
              </a:r>
              <a:endParaRPr lang="en-US" dirty="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701316" y="3243315"/>
              <a:ext cx="1366345" cy="4624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PT Sans" charset="-52"/>
                  <a:ea typeface="PT Sans" charset="-52"/>
                  <a:cs typeface="PT Sans" charset="-52"/>
                </a:rPr>
                <a:t>output data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PT Sans" charset="-52"/>
                  <a:ea typeface="PT Sans" charset="-52"/>
                  <a:cs typeface="PT Sans" charset="-52"/>
                </a:rPr>
                <a:t>and visualization</a:t>
              </a:r>
              <a:endParaRPr lang="en-US" dirty="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3839818" y="3471170"/>
              <a:ext cx="376268" cy="33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5582431" y="3474542"/>
              <a:ext cx="3762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7325046" y="3474542"/>
              <a:ext cx="3762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/>
          <p:cNvCxnSpPr/>
          <p:nvPr/>
        </p:nvCxnSpPr>
        <p:spPr>
          <a:xfrm flipV="1">
            <a:off x="838199" y="806824"/>
            <a:ext cx="1864660" cy="578223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092"/>
          <a:stretch/>
        </p:blipFill>
        <p:spPr>
          <a:xfrm>
            <a:off x="5225179" y="4063385"/>
            <a:ext cx="485152" cy="51039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167" y="4005268"/>
            <a:ext cx="614456" cy="61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0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03" grpId="0" animBg="1"/>
      <p:bldP spid="104" grpId="0" animBg="1"/>
      <p:bldP spid="106" grpId="0" animBg="1"/>
      <p:bldP spid="108" grpId="0" animBg="1"/>
      <p:bldP spid="111" grpId="0" animBg="1"/>
      <p:bldP spid="1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384" y="1291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What is DevOps?</a:t>
            </a:r>
            <a:endParaRPr lang="en-US" sz="4800" dirty="0"/>
          </a:p>
        </p:txBody>
      </p:sp>
      <p:grpSp>
        <p:nvGrpSpPr>
          <p:cNvPr id="4" name="Shape 195"/>
          <p:cNvGrpSpPr/>
          <p:nvPr/>
        </p:nvGrpSpPr>
        <p:grpSpPr>
          <a:xfrm>
            <a:off x="8014247" y="2569017"/>
            <a:ext cx="1114800" cy="1456950"/>
            <a:chOff x="1051850" y="4098600"/>
            <a:chExt cx="1114800" cy="1456950"/>
          </a:xfrm>
        </p:grpSpPr>
        <p:pic>
          <p:nvPicPr>
            <p:cNvPr id="5" name="Shape 196" descr="2000px-Wikiversity-Mooc-Icon-Script.svg.png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35950" y="4098600"/>
              <a:ext cx="925625" cy="1234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Shape 197"/>
            <p:cNvSpPr txBox="1"/>
            <p:nvPr/>
          </p:nvSpPr>
          <p:spPr>
            <a:xfrm>
              <a:off x="1051850" y="5269650"/>
              <a:ext cx="11148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rgbClr val="000000"/>
                </a:buClr>
                <a:buFont typeface="Calibri"/>
                <a:buNone/>
              </a:pPr>
              <a:r>
                <a:rPr lang="en-US" sz="1200" dirty="0" err="1">
                  <a:latin typeface="Consolas" charset="0"/>
                  <a:ea typeface="Consolas" charset="0"/>
                  <a:cs typeface="Consolas" charset="0"/>
                </a:rPr>
                <a:t>myscript.sh</a:t>
              </a:r>
              <a:endParaRPr lang="en-US" sz="12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7" name="Shape 198"/>
          <p:cNvSpPr txBox="1"/>
          <p:nvPr/>
        </p:nvSpPr>
        <p:spPr>
          <a:xfrm>
            <a:off x="1192857" y="1472642"/>
            <a:ext cx="3657600" cy="9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4400" dirty="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Typical</a:t>
            </a:r>
          </a:p>
        </p:txBody>
      </p:sp>
      <p:pic>
        <p:nvPicPr>
          <p:cNvPr id="8" name="Shape 199" descr="Image result for icon laptop user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2857" y="3277217"/>
            <a:ext cx="1430100" cy="12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9499" y="2179666"/>
            <a:ext cx="3334181" cy="44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01"/>
          <p:cNvSpPr txBox="1"/>
          <p:nvPr/>
        </p:nvSpPr>
        <p:spPr>
          <a:xfrm>
            <a:off x="6782647" y="1472642"/>
            <a:ext cx="2442000" cy="9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4400">
                <a:solidFill>
                  <a:schemeClr val="dk1"/>
                </a:solidFill>
                <a:ea typeface="PT Sans"/>
                <a:cs typeface="PT Sans"/>
                <a:sym typeface="PT Sans"/>
              </a:rPr>
              <a:t>DevOps</a:t>
            </a:r>
          </a:p>
        </p:txBody>
      </p:sp>
      <p:cxnSp>
        <p:nvCxnSpPr>
          <p:cNvPr id="11" name="Shape 202"/>
          <p:cNvCxnSpPr/>
          <p:nvPr/>
        </p:nvCxnSpPr>
        <p:spPr>
          <a:xfrm>
            <a:off x="6062684" y="1690688"/>
            <a:ext cx="10500" cy="4901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203"/>
          <p:cNvSpPr txBox="1"/>
          <p:nvPr/>
        </p:nvSpPr>
        <p:spPr>
          <a:xfrm>
            <a:off x="6680322" y="4512617"/>
            <a:ext cx="4244400" cy="9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bash myscript.sh</a:t>
            </a:r>
          </a:p>
        </p:txBody>
      </p:sp>
    </p:spTree>
    <p:extLst>
      <p:ext uri="{BB962C8B-B14F-4D97-AF65-F5344CB8AC3E}">
        <p14:creationId xmlns:p14="http://schemas.microsoft.com/office/powerpoint/2010/main" val="26334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Popper Convention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Pick one or more tools from the DevOps toolkit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Write scripts for an experiment pipeline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Put all scripts in a version control repository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30518" y="5977169"/>
            <a:ext cx="112232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PT Sans"/>
                <a:cs typeface="PT Sans"/>
              </a:rPr>
              <a:t>[1]: Jimenez et </a:t>
            </a:r>
            <a:r>
              <a:rPr lang="en-US" sz="1400" dirty="0">
                <a:latin typeface="PT Sans"/>
                <a:cs typeface="PT Sans"/>
              </a:rPr>
              <a:t>al. </a:t>
            </a:r>
            <a:r>
              <a:rPr lang="en-US" sz="1400" i="1" dirty="0">
                <a:latin typeface="PT Sans"/>
                <a:cs typeface="PT Sans"/>
              </a:rPr>
              <a:t>Standing on the Shoulders of Giants by Managing Scientific Experiments Like Software</a:t>
            </a:r>
            <a:r>
              <a:rPr lang="en-US" sz="1400" dirty="0">
                <a:latin typeface="PT Sans"/>
                <a:cs typeface="PT Sans"/>
              </a:rPr>
              <a:t>, </a:t>
            </a:r>
            <a:r>
              <a:rPr lang="en-US" sz="1400" dirty="0" smtClean="0">
                <a:latin typeface="PT Sans"/>
                <a:cs typeface="PT Sans"/>
              </a:rPr>
              <a:t>;login: </a:t>
            </a:r>
            <a:r>
              <a:rPr lang="nb-NO" sz="1400" dirty="0">
                <a:latin typeface="PT Sans"/>
                <a:cs typeface="PT Sans"/>
              </a:rPr>
              <a:t>Winter 2016, Vol. 41, No. </a:t>
            </a:r>
            <a:r>
              <a:rPr lang="nb-NO" sz="1400" dirty="0" smtClean="0">
                <a:latin typeface="PT Sans"/>
                <a:cs typeface="PT Sans"/>
              </a:rPr>
              <a:t>4.</a:t>
            </a:r>
          </a:p>
          <a:p>
            <a:r>
              <a:rPr lang="en-US" sz="1400" dirty="0" smtClean="0">
                <a:latin typeface="PT Sans"/>
                <a:cs typeface="PT Sans"/>
              </a:rPr>
              <a:t>[2]</a:t>
            </a:r>
            <a:r>
              <a:rPr lang="en-US" sz="1400" dirty="0">
                <a:latin typeface="PT Sans"/>
                <a:cs typeface="PT Sans"/>
              </a:rPr>
              <a:t>: Jimenez et al. </a:t>
            </a:r>
            <a:r>
              <a:rPr lang="en-US" sz="1400" i="1" dirty="0">
                <a:latin typeface="PT Sans"/>
                <a:cs typeface="PT Sans"/>
              </a:rPr>
              <a:t>The Popper Convention: Making Reproducible Systems Evaluation Practical</a:t>
            </a:r>
            <a:r>
              <a:rPr lang="en-US" sz="1400" dirty="0">
                <a:latin typeface="PT Sans"/>
                <a:cs typeface="PT Sans"/>
              </a:rPr>
              <a:t>, REPPAR </a:t>
            </a:r>
            <a:r>
              <a:rPr lang="en-US" sz="1400" dirty="0" smtClean="0">
                <a:latin typeface="PT Sans"/>
                <a:cs typeface="PT Sans"/>
              </a:rPr>
              <a:t>2017.</a:t>
            </a:r>
            <a:endParaRPr lang="en-US" sz="1400" dirty="0">
              <a:latin typeface="PT Sans"/>
              <a:cs typeface="PT Sans"/>
            </a:endParaRPr>
          </a:p>
        </p:txBody>
      </p:sp>
      <p:pic>
        <p:nvPicPr>
          <p:cNvPr id="5" name="Shape 289" descr="popper_logo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1241" y="2526151"/>
            <a:ext cx="3058511" cy="3127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275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Popper CLI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9258"/>
          </a:xfrm>
        </p:spPr>
        <p:txBody>
          <a:bodyPr>
            <a:normAutofit/>
          </a:bodyPr>
          <a:lstStyle/>
          <a:p>
            <a:r>
              <a:rPr lang="en-US" sz="3600" dirty="0"/>
              <a:t>M</a:t>
            </a:r>
            <a:r>
              <a:rPr lang="en-US" sz="3600" dirty="0" smtClean="0"/>
              <a:t>ake it </a:t>
            </a:r>
            <a:r>
              <a:rPr lang="en-US" sz="3600" b="1" dirty="0" smtClean="0"/>
              <a:t>super easy</a:t>
            </a:r>
            <a:r>
              <a:rPr lang="en-US" sz="3600" dirty="0" smtClean="0"/>
              <a:t> to automate execution and validation of experimentation pipelines</a:t>
            </a:r>
          </a:p>
          <a:p>
            <a:pPr lvl="1"/>
            <a:r>
              <a:rPr lang="en-US" sz="3200" dirty="0" smtClean="0"/>
              <a:t>easy </a:t>
            </a:r>
            <a:r>
              <a:rPr lang="en-US" sz="3200" dirty="0" smtClean="0">
                <a:sym typeface="Wingdings"/>
              </a:rPr>
              <a:t></a:t>
            </a:r>
            <a:r>
              <a:rPr lang="en-US" sz="3200" dirty="0" smtClean="0"/>
              <a:t> low-overhead </a:t>
            </a:r>
            <a:r>
              <a:rPr lang="en-US" sz="3200" dirty="0" smtClean="0">
                <a:sym typeface="Wingdings"/>
              </a:rPr>
              <a:t> </a:t>
            </a:r>
            <a:r>
              <a:rPr lang="en-US" sz="3200" dirty="0" smtClean="0"/>
              <a:t>more likely it’ll be used</a:t>
            </a:r>
          </a:p>
          <a:p>
            <a:r>
              <a:rPr lang="en-US" sz="3600" dirty="0" smtClean="0"/>
              <a:t>Common convention to organize the contents of a repo</a:t>
            </a:r>
          </a:p>
          <a:p>
            <a:r>
              <a:rPr lang="en-US" sz="3600" dirty="0" smtClean="0"/>
              <a:t>CLI tool that helps users to implement pipeline stages</a:t>
            </a:r>
          </a:p>
          <a:p>
            <a:r>
              <a:rPr lang="en-US" sz="3600" dirty="0" smtClean="0"/>
              <a:t>Provide domain-specific examples</a:t>
            </a:r>
          </a:p>
          <a:p>
            <a:pPr lvl="1"/>
            <a:r>
              <a:rPr lang="en-US" sz="3200" dirty="0" smtClean="0"/>
              <a:t>Today: Genomics, MPI, </a:t>
            </a:r>
            <a:r>
              <a:rPr lang="en-US" sz="3200" dirty="0" err="1" smtClean="0"/>
              <a:t>Ceph</a:t>
            </a:r>
            <a:r>
              <a:rPr lang="en-US" sz="3200" dirty="0" smtClean="0"/>
              <a:t>, </a:t>
            </a:r>
            <a:r>
              <a:rPr lang="en-US" sz="3200" dirty="0" err="1" smtClean="0"/>
              <a:t>Athmospheric</a:t>
            </a:r>
            <a:r>
              <a:rPr lang="en-US" sz="3200" dirty="0" smtClean="0"/>
              <a:t> Science</a:t>
            </a:r>
          </a:p>
          <a:p>
            <a:pPr lvl="1"/>
            <a:r>
              <a:rPr lang="en-US" sz="3200" dirty="0" smtClean="0"/>
              <a:t>Working with domain-experts to contribute more examples</a:t>
            </a:r>
            <a:endParaRPr lang="en-US" sz="3200" dirty="0"/>
          </a:p>
        </p:txBody>
      </p:sp>
      <p:pic>
        <p:nvPicPr>
          <p:cNvPr id="4" name="Shape 289" descr="popper_logo.png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8375" y="237470"/>
            <a:ext cx="1681327" cy="1705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6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6908</TotalTime>
  <Words>878</Words>
  <Application>Microsoft Macintosh PowerPoint</Application>
  <PresentationFormat>Widescreen</PresentationFormat>
  <Paragraphs>246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Consolas</vt:lpstr>
      <vt:lpstr>PT Sans</vt:lpstr>
      <vt:lpstr>Tw Cen MT</vt:lpstr>
      <vt:lpstr>Wingdings</vt:lpstr>
      <vt:lpstr>Arial</vt:lpstr>
      <vt:lpstr>Office Theme</vt:lpstr>
      <vt:lpstr>Practical Reproducible Evaluation of Computer Systems</vt:lpstr>
      <vt:lpstr>Problem of Reproducibility in Computation and Data Exploration</vt:lpstr>
      <vt:lpstr>Lab Notebook</vt:lpstr>
      <vt:lpstr>End-to-end Scientific Experimentation Pipelines</vt:lpstr>
      <vt:lpstr>Analogies With Modern SE Practices (aka DevOps)</vt:lpstr>
      <vt:lpstr>DevOps View of The Experimentation Pipeline</vt:lpstr>
      <vt:lpstr>What is DevOps?</vt:lpstr>
      <vt:lpstr>The Popper Convention</vt:lpstr>
      <vt:lpstr>Popper CLI tool</vt:lpstr>
      <vt:lpstr>PowerPoint Presentation</vt:lpstr>
      <vt:lpstr>PowerPoint Presentation</vt:lpstr>
      <vt:lpstr>PowerPoint Presentation</vt:lpstr>
      <vt:lpstr>PowerPoint Presentation</vt:lpstr>
      <vt:lpstr>Codified Validations</vt:lpstr>
      <vt:lpstr>Archiving/DOI service integration</vt:lpstr>
      <vt:lpstr>ACM/Popper Badges</vt:lpstr>
      <vt:lpstr>Popper and CI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BoF: Practial Reproducibility by Managing Experiments Like Software</dc:title>
  <dc:creator>Ivo Jimenez</dc:creator>
  <cp:lastModifiedBy>Ivo Jimenez</cp:lastModifiedBy>
  <cp:revision>101</cp:revision>
  <cp:lastPrinted>2018-01-31T17:33:15Z</cp:lastPrinted>
  <dcterms:created xsi:type="dcterms:W3CDTF">2017-11-14T21:28:26Z</dcterms:created>
  <dcterms:modified xsi:type="dcterms:W3CDTF">2018-04-10T04:46:51Z</dcterms:modified>
</cp:coreProperties>
</file>